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7" r:id="rId2"/>
    <p:sldId id="281" r:id="rId3"/>
    <p:sldId id="280" r:id="rId4"/>
    <p:sldId id="278" r:id="rId5"/>
    <p:sldId id="279" r:id="rId6"/>
    <p:sldId id="269" r:id="rId7"/>
    <p:sldId id="289" r:id="rId8"/>
    <p:sldId id="272" r:id="rId9"/>
    <p:sldId id="266" r:id="rId10"/>
    <p:sldId id="287" r:id="rId11"/>
    <p:sldId id="258" r:id="rId12"/>
    <p:sldId id="273" r:id="rId13"/>
    <p:sldId id="264" r:id="rId14"/>
    <p:sldId id="267" r:id="rId15"/>
    <p:sldId id="265" r:id="rId16"/>
    <p:sldId id="274" r:id="rId17"/>
    <p:sldId id="259" r:id="rId18"/>
    <p:sldId id="270" r:id="rId19"/>
    <p:sldId id="286" r:id="rId20"/>
    <p:sldId id="275" r:id="rId21"/>
    <p:sldId id="263" r:id="rId22"/>
    <p:sldId id="261" r:id="rId23"/>
    <p:sldId id="260" r:id="rId24"/>
    <p:sldId id="271" r:id="rId25"/>
    <p:sldId id="276" r:id="rId26"/>
    <p:sldId id="262" r:id="rId27"/>
    <p:sldId id="292" r:id="rId28"/>
    <p:sldId id="284" r:id="rId29"/>
    <p:sldId id="285" r:id="rId30"/>
    <p:sldId id="282" r:id="rId31"/>
    <p:sldId id="283" r:id="rId32"/>
    <p:sldId id="288" r:id="rId33"/>
    <p:sldId id="291" r:id="rId34"/>
    <p:sldId id="268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yna Lewińska" initials="JL" lastIdx="2" clrIdx="0">
    <p:extLst>
      <p:ext uri="{19B8F6BF-5375-455C-9EA6-DF929625EA0E}">
        <p15:presenceInfo xmlns:p15="http://schemas.microsoft.com/office/powerpoint/2012/main" userId="S::j.lewinska@losto.net::f6d4ccf2-9b6c-43a7-91f5-ac4b0baf852b" providerId="AD"/>
      </p:ext>
    </p:extLst>
  </p:cmAuthor>
  <p:cmAuthor id="2" name="Gość" initials="Go" lastIdx="1" clrIdx="1">
    <p:extLst>
      <p:ext uri="{19B8F6BF-5375-455C-9EA6-DF929625EA0E}">
        <p15:presenceInfo xmlns:p15="http://schemas.microsoft.com/office/powerpoint/2012/main" userId="S::urn:spo:anon#cd4f8bc75df90b6d32fde75ed830719bed699077bbc56333a944fed31287c91d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2AD073-7365-7FC8-C5CA-DA83B60704F6}" v="596" dt="2022-04-30T09:55:07.364"/>
    <p1510:client id="{3DA42AB6-8FE6-1131-30D5-0FBBD39C87C3}" v="48" dt="2022-04-19T14:29:22.989"/>
    <p1510:client id="{4A7A5102-79A7-BD40-9ADC-2A89F0E63741}" v="2" dt="2022-04-19T12:26:21.039"/>
    <p1510:client id="{55ECEBE0-3386-8D19-0B2A-CE4C9F4A1E36}" v="976" dt="2022-04-19T08:59:17.820"/>
    <p1510:client id="{6C0E25B7-D240-B811-3806-D6FF88621BF9}" v="152" dt="2022-04-28T04:55:39.049"/>
    <p1510:client id="{6F4FF12F-64B6-479B-F0BE-C0623BB350B3}" v="61" dt="2022-05-04T04:30:00.808"/>
    <p1510:client id="{BA45E19F-44D5-141C-CD7D-28162A2D2325}" v="40" dt="2022-04-24T10:07:00.161"/>
    <p1510:client id="{FF788896-9754-D0C9-1642-D6136F665C42}" v="279" dt="2022-04-19T12:27:52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4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2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8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9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2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3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0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4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2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13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losto.net/post?k8asd6avx87c69zxcv=129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lovenia_Flag.sv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losto.net/post?k8asd6avx87c69zxcv=1394" TargetMode="External"/><Relationship Id="rId13" Type="http://schemas.openxmlformats.org/officeDocument/2006/relationships/hyperlink" Target="https://selfieplus.frse.org.pl/" TargetMode="External"/><Relationship Id="rId3" Type="http://schemas.openxmlformats.org/officeDocument/2006/relationships/hyperlink" Target="https://losto.net/post?k8asd6avx87c69zxcv=1306" TargetMode="External"/><Relationship Id="rId7" Type="http://schemas.openxmlformats.org/officeDocument/2006/relationships/hyperlink" Target="https://losto.net/post?k8asd6avx87c69zxcv=1391" TargetMode="External"/><Relationship Id="rId12" Type="http://schemas.openxmlformats.org/officeDocument/2006/relationships/hyperlink" Target="https://losto.net/post?k8asd6avx87c69zxcv=1418" TargetMode="External"/><Relationship Id="rId17" Type="http://schemas.openxmlformats.org/officeDocument/2006/relationships/hyperlink" Target="https://m.facebook.com/story.php?story_fbid=5759564694060885&amp;id=223772814306795&amp;sfnsn=mo" TargetMode="External"/><Relationship Id="rId2" Type="http://schemas.openxmlformats.org/officeDocument/2006/relationships/hyperlink" Target="https://losto.net/post?k8asd6avx87c69zxcv=1297" TargetMode="External"/><Relationship Id="rId16" Type="http://schemas.openxmlformats.org/officeDocument/2006/relationships/hyperlink" Target="https://losto.net/post?k8asd6avx87c69zxcv=13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sto.net/post?k8asd6avx87c69zxcv=1389" TargetMode="External"/><Relationship Id="rId11" Type="http://schemas.openxmlformats.org/officeDocument/2006/relationships/hyperlink" Target="https://www.facebook.com/spoleczniakwczluchowie/photos/pcb.4832341623542408/4832341186875785" TargetMode="External"/><Relationship Id="rId5" Type="http://schemas.openxmlformats.org/officeDocument/2006/relationships/hyperlink" Target="https://losto.net/post?k8asd6avx87c69zxcv=1387" TargetMode="External"/><Relationship Id="rId15" Type="http://schemas.openxmlformats.org/officeDocument/2006/relationships/hyperlink" Target="https://sway.office.com/0Am7UMHcbniMjbCA?ref=Link" TargetMode="External"/><Relationship Id="rId10" Type="http://schemas.openxmlformats.org/officeDocument/2006/relationships/hyperlink" Target="https://www.facebook.com/spoleczniakwczluchowie" TargetMode="External"/><Relationship Id="rId4" Type="http://schemas.openxmlformats.org/officeDocument/2006/relationships/hyperlink" Target="https://losto.net/post?k8asd6avx87c69zxcv=1321" TargetMode="External"/><Relationship Id="rId9" Type="http://schemas.openxmlformats.org/officeDocument/2006/relationships/hyperlink" Target="https://www.tiktok.com/@spoleczniakwczluchowie/video/7074523833310399750" TargetMode="External"/><Relationship Id="rId14" Type="http://schemas.openxmlformats.org/officeDocument/2006/relationships/hyperlink" Target="https://twinspace.etwinning.net/134202/home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ACB36CB-0B03-A327-205E-90F4B0D27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119" y="5091763"/>
            <a:ext cx="2871195" cy="126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chemeClr val="accent2"/>
                </a:solidFill>
                <a:cs typeface="Calibri"/>
              </a:rPr>
              <a:t>2021/2022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B8210C-49C4-FB31-D74A-9586D0255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6" r="-1" b="-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574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6028C947-6A70-9B0D-4D4B-3A7260B6C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6" b="4336"/>
          <a:stretch/>
        </p:blipFill>
        <p:spPr>
          <a:xfrm>
            <a:off x="643467" y="832043"/>
            <a:ext cx="3278292" cy="224750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4187751-4F0D-4EF5-2305-6FFB883A9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3" r="13339"/>
          <a:stretch/>
        </p:blipFill>
        <p:spPr>
          <a:xfrm>
            <a:off x="4696575" y="643466"/>
            <a:ext cx="2837373" cy="262466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79321AD-47FF-839E-EFA8-B214D0C94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722"/>
          <a:stretch/>
        </p:blipFill>
        <p:spPr>
          <a:xfrm>
            <a:off x="8308764" y="761769"/>
            <a:ext cx="3239769" cy="2388056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9980126F-9757-CF14-8A75-903EC4B81D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49" b="12749"/>
          <a:stretch/>
        </p:blipFill>
        <p:spPr>
          <a:xfrm>
            <a:off x="643467" y="3985496"/>
            <a:ext cx="3278292" cy="1833399"/>
          </a:xfrm>
          <a:prstGeom prst="rect">
            <a:avLst/>
          </a:prstGeom>
        </p:spPr>
      </p:pic>
      <p:pic>
        <p:nvPicPr>
          <p:cNvPr id="6" name="Obraz 6" descr="Obraz zawierający osoba, grupa, osoby, dorośli&#10;&#10;Opis wygenerowany automatycznie">
            <a:extLst>
              <a:ext uri="{FF2B5EF4-FFF2-40B4-BE49-F238E27FC236}">
                <a16:creationId xmlns:a16="http://schemas.microsoft.com/office/drawing/2014/main" id="{39CA5174-B763-06BC-04AA-75A6163296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8321"/>
          <a:stretch/>
        </p:blipFill>
        <p:spPr>
          <a:xfrm>
            <a:off x="4243494" y="3624807"/>
            <a:ext cx="3743538" cy="2574105"/>
          </a:xfrm>
          <a:prstGeom prst="rect">
            <a:avLst/>
          </a:prstGeom>
        </p:spPr>
      </p:pic>
      <p:pic>
        <p:nvPicPr>
          <p:cNvPr id="5" name="Obraz 5" descr="Obraz zawierający tekst, osoba, stojące&#10;&#10;Opis wygenerowany automatycznie">
            <a:extLst>
              <a:ext uri="{FF2B5EF4-FFF2-40B4-BE49-F238E27FC236}">
                <a16:creationId xmlns:a16="http://schemas.microsoft.com/office/drawing/2014/main" id="{82718F0A-1ED2-D01C-AD2E-59BAC177E2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" b="1243"/>
          <a:stretch/>
        </p:blipFill>
        <p:spPr>
          <a:xfrm>
            <a:off x="8308763" y="3712011"/>
            <a:ext cx="3239769" cy="2399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894E4-F56C-7229-95F1-F978E17C815E}"/>
              </a:ext>
            </a:extLst>
          </p:cNvPr>
          <p:cNvSpPr txBox="1"/>
          <p:nvPr/>
        </p:nvSpPr>
        <p:spPr>
          <a:xfrm>
            <a:off x="973931" y="261699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7D1AED-049B-37A2-082C-ECA026E4E4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8600" y="2873375"/>
            <a:ext cx="4802188" cy="16716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 szkole w Apače</a:t>
            </a:r>
            <a:b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4BAEF-EA8F-B149-4689-AEA19E1FCEA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384425"/>
            <a:ext cx="4802188" cy="374491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marL="0" indent="-228600">
              <a:buFont typeface="Arial" panose="020B0604020202020204" pitchFamily="34" charset="0"/>
              <a:buChar char="•"/>
            </a:pPr>
            <a:br>
              <a:rPr lang="en-US" sz="2000"/>
            </a:b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93545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5EE6F8-4B19-4D12-B6DA-1E04BB0A8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pl-PL" sz="2600" b="1" dirty="0">
                <a:ea typeface="+mj-lt"/>
                <a:cs typeface="+mj-lt"/>
              </a:rPr>
              <a:t>Plakaty na akcje ekologiczne </a:t>
            </a:r>
            <a:endParaRPr lang="pl-PL" sz="2600" dirty="0">
              <a:ea typeface="+mj-lt"/>
              <a:cs typeface="+mj-lt"/>
            </a:endParaRPr>
          </a:p>
        </p:txBody>
      </p:sp>
      <p:pic>
        <p:nvPicPr>
          <p:cNvPr id="6" name="Obraz 6" descr="Obraz zawierający tekst, osoba, wewnątrz, osoby&#10;&#10;Opis wygenerowany automatycznie">
            <a:extLst>
              <a:ext uri="{FF2B5EF4-FFF2-40B4-BE49-F238E27FC236}">
                <a16:creationId xmlns:a16="http://schemas.microsoft.com/office/drawing/2014/main" id="{5B078007-0593-304B-6A66-5AEDE1CDD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" r="22369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5" name="Obraz 5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E7AEF9F9-08AE-1286-4C58-E9041F174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369" b="-2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4" name="Obraz 4" descr="Obraz zawierający tekst, osoba, stół, wewnątrz&#10;&#10;Opis wygenerowany automatycznie">
            <a:extLst>
              <a:ext uri="{FF2B5EF4-FFF2-40B4-BE49-F238E27FC236}">
                <a16:creationId xmlns:a16="http://schemas.microsoft.com/office/drawing/2014/main" id="{10D9A62A-07AE-9745-832D-BEDCF1FE16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369" b="-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A47C9D-4EFF-4085-869B-ADD703D6B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2400" dirty="0">
                <a:ea typeface="+mn-lt"/>
                <a:cs typeface="+mn-lt"/>
              </a:rPr>
              <a:t>Wspólnie z naszymi kolegami i koleżankami ze Słowenii tworzyliśmy plakaty, które użyliśmy do akcji  - prowokacji </a:t>
            </a:r>
            <a:r>
              <a:rPr lang="pl-PL" sz="2400" b="1" dirty="0">
                <a:ea typeface="+mn-lt"/>
                <a:cs typeface="+mn-lt"/>
              </a:rPr>
              <a:t>„Brawo Ty!” </a:t>
            </a:r>
            <a:r>
              <a:rPr lang="pl-PL" sz="2400" dirty="0">
                <a:ea typeface="+mn-lt"/>
                <a:cs typeface="+mn-lt"/>
              </a:rPr>
              <a:t>na ulicach Lublany i Mariboru.</a:t>
            </a:r>
            <a:endParaRPr lang="pl-PL" sz="2400" dirty="0">
              <a:cs typeface="Calibri"/>
            </a:endParaRPr>
          </a:p>
          <a:p>
            <a:br>
              <a:rPr lang="en-US" sz="1100" dirty="0"/>
            </a:b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999618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8B0AF-7580-1EDE-A273-EF66ED429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 DZIEŃ 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2D182-ED04-7321-60AC-8685E73D1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287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Program</a:t>
            </a:r>
          </a:p>
          <a:p>
            <a:r>
              <a:rPr lang="en-US" dirty="0">
                <a:cs typeface="Calibri"/>
              </a:rPr>
              <a:t>8.15 - 8.45 - </a:t>
            </a:r>
            <a:r>
              <a:rPr lang="en-US" dirty="0" err="1">
                <a:cs typeface="Calibri"/>
              </a:rPr>
              <a:t>śniadanie</a:t>
            </a:r>
            <a:r>
              <a:rPr lang="en-US" dirty="0">
                <a:cs typeface="Calibri"/>
              </a:rPr>
              <a:t> w </a:t>
            </a:r>
            <a:r>
              <a:rPr lang="en-US" dirty="0" err="1">
                <a:cs typeface="Calibri"/>
              </a:rPr>
              <a:t>szkole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9.00 - 10.30 - </a:t>
            </a:r>
            <a:r>
              <a:rPr lang="en-US" dirty="0" err="1">
                <a:cs typeface="Calibri"/>
              </a:rPr>
              <a:t>warsztaty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ekologiczne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rzeką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Murą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10.45 - 12.00 - </a:t>
            </a:r>
            <a:r>
              <a:rPr lang="en-US" dirty="0" err="1">
                <a:cs typeface="Calibri"/>
              </a:rPr>
              <a:t>polsko-słoweńskie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rozgrywki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sportowe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12.00 - 12.30 - </a:t>
            </a:r>
            <a:r>
              <a:rPr lang="en-US" dirty="0" err="1">
                <a:cs typeface="Calibri"/>
              </a:rPr>
              <a:t>obiad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12.30 - 14.00 - </a:t>
            </a:r>
            <a:r>
              <a:rPr lang="en-US" dirty="0" err="1">
                <a:cs typeface="Calibri"/>
              </a:rPr>
              <a:t>udział</a:t>
            </a:r>
            <a:r>
              <a:rPr lang="en-US" dirty="0">
                <a:cs typeface="Calibri"/>
              </a:rPr>
              <a:t> w </a:t>
            </a:r>
            <a:r>
              <a:rPr lang="en-US" dirty="0" err="1">
                <a:cs typeface="Calibri"/>
              </a:rPr>
              <a:t>lekcjach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14.30 - 16.30 - </a:t>
            </a:r>
            <a:r>
              <a:rPr lang="en-US" dirty="0" err="1">
                <a:cs typeface="Calibri"/>
              </a:rPr>
              <a:t>interaktywna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wystawa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Expano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koło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Murskiej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Soboty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326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2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4C7A5ED-ED87-43E5-A1EC-0BCC412C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pl-PL" sz="2800">
                <a:ea typeface="+mj-lt"/>
                <a:cs typeface="+mj-lt"/>
              </a:rPr>
              <a:t>Warsztaty ekologiczne w rezerwacie przyrody nad rzeką Murą</a:t>
            </a: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BBD89D-14EB-46AD-8733-A4C85E41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Podczas warsztatów ekologicznych nad rzeką Murą, nazywaną Amazonką Europy poznaliśmy  jeden z najbogatszych ekosystemów Europy.</a:t>
            </a:r>
            <a:endParaRPr lang="pl-PL" sz="2000" dirty="0">
              <a:cs typeface="Calibri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4456E19E-83FF-D656-FD82-110F22A4C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17" b="16817"/>
          <a:stretch/>
        </p:blipFill>
        <p:spPr>
          <a:xfrm>
            <a:off x="557784" y="2829571"/>
            <a:ext cx="3584448" cy="3193094"/>
          </a:xfrm>
          <a:prstGeom prst="rect">
            <a:avLst/>
          </a:prstGeom>
        </p:spPr>
      </p:pic>
      <p:pic>
        <p:nvPicPr>
          <p:cNvPr id="4" name="Obraz 4" descr="Obraz zawierający zewnętrzne, drzewo, niebo, koń&#10;&#10;Opis wygenerowany automatycznie">
            <a:extLst>
              <a:ext uri="{FF2B5EF4-FFF2-40B4-BE49-F238E27FC236}">
                <a16:creationId xmlns:a16="http://schemas.microsoft.com/office/drawing/2014/main" id="{704D7458-A549-560A-9789-FA2615A0C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4" r="7385" b="1"/>
          <a:stretch/>
        </p:blipFill>
        <p:spPr>
          <a:xfrm>
            <a:off x="4347599" y="2829185"/>
            <a:ext cx="3584448" cy="3193865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DE942867-9784-3E24-9670-69A214E72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4" r="7944"/>
          <a:stretch/>
        </p:blipFill>
        <p:spPr>
          <a:xfrm>
            <a:off x="8137415" y="2833376"/>
            <a:ext cx="3584448" cy="31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09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podłoże, wewnątrz, osoba, sport&#10;&#10;Opis wygenerowany automatycznie">
            <a:extLst>
              <a:ext uri="{FF2B5EF4-FFF2-40B4-BE49-F238E27FC236}">
                <a16:creationId xmlns:a16="http://schemas.microsoft.com/office/drawing/2014/main" id="{F988C7DC-CD76-A365-3993-463AE5FDD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9" r="33675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Obraz 5" descr="Obraz zawierający osoba, wewnątrz, sufit, osoby&#10;&#10;Opis wygenerowany automatycznie">
            <a:extLst>
              <a:ext uri="{FF2B5EF4-FFF2-40B4-BE49-F238E27FC236}">
                <a16:creationId xmlns:a16="http://schemas.microsoft.com/office/drawing/2014/main" id="{E05110D1-0DD3-DE97-3E85-C3729E7DD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Obraz 6" descr="Obraz zawierający osoba, wewnątrz, okno, siedzi&#10;&#10;Opis wygenerowany automatycznie">
            <a:extLst>
              <a:ext uri="{FF2B5EF4-FFF2-40B4-BE49-F238E27FC236}">
                <a16:creationId xmlns:a16="http://schemas.microsoft.com/office/drawing/2014/main" id="{7AE96063-E8D2-8238-4422-CD08E385F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9" name="Freeform: Shape 1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Freeform: Shape 1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867125-F095-D1CF-F0FB-65E52FFD8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pl-PL" sz="2800" b="1">
                <a:ea typeface="+mj-lt"/>
                <a:cs typeface="+mj-lt"/>
              </a:rPr>
              <a:t>Obserwacje lekcji w szkole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D2FF75-DC40-C177-7236-A3F5AF8BE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W szkole uczestniczyliśmy w lekcjach języka niemieckiego, języka angielskiego oraz wychowania fizycznego. Mogliśmy zaobserwować podobieństwa i różnice w polskim i słoweńskim systemie edukacji.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24549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wewnątrz, podłoże, osoba&#10;&#10;Opis wygenerowany automatycznie">
            <a:extLst>
              <a:ext uri="{FF2B5EF4-FFF2-40B4-BE49-F238E27FC236}">
                <a16:creationId xmlns:a16="http://schemas.microsoft.com/office/drawing/2014/main" id="{80F5B8BB-E04A-1CD5-51EA-17B43F5E9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91" r="1" b="25110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EBA87D-331A-48B5-856A-1B0EA9A3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pl-PL" sz="2400">
                <a:cs typeface="Calibri Light"/>
              </a:rPr>
              <a:t>Wystawa </a:t>
            </a:r>
            <a:r>
              <a:rPr lang="pl-PL" sz="2400" b="1">
                <a:cs typeface="Calibri Light"/>
              </a:rPr>
              <a:t>Expano</a:t>
            </a:r>
          </a:p>
        </p:txBody>
      </p:sp>
      <p:pic>
        <p:nvPicPr>
          <p:cNvPr id="4" name="Obraz 4" descr="Obraz zawierający niebo, zewnętrzne, trawa&#10;&#10;Opis wygenerowany automatycznie">
            <a:extLst>
              <a:ext uri="{FF2B5EF4-FFF2-40B4-BE49-F238E27FC236}">
                <a16:creationId xmlns:a16="http://schemas.microsoft.com/office/drawing/2014/main" id="{68F5B42D-38CE-C33F-0117-67B66B6A3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54" b="-1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9FCEE9-B8C8-4D83-8DD4-858270E8A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</a:pPr>
            <a:r>
              <a:rPr lang="pl-PL" sz="1600" dirty="0">
                <a:ea typeface="+mn-lt"/>
                <a:cs typeface="+mn-lt"/>
              </a:rPr>
              <a:t>Zwiedziliśmy  pawilon </a:t>
            </a:r>
            <a:r>
              <a:rPr lang="pl-PL" sz="1600" dirty="0" err="1">
                <a:ea typeface="+mn-lt"/>
                <a:cs typeface="+mn-lt"/>
              </a:rPr>
              <a:t>Expano</a:t>
            </a:r>
            <a:r>
              <a:rPr lang="pl-PL" sz="1600" dirty="0">
                <a:ea typeface="+mn-lt"/>
                <a:cs typeface="+mn-lt"/>
              </a:rPr>
              <a:t> w miejscowości Murska Sobota. </a:t>
            </a:r>
          </a:p>
          <a:p>
            <a:pPr marL="0" indent="0">
              <a:buNone/>
            </a:pPr>
            <a:r>
              <a:rPr lang="pl-PL" sz="1600" dirty="0">
                <a:ea typeface="+mn-lt"/>
                <a:cs typeface="+mn-lt"/>
              </a:rPr>
              <a:t>To nowoczesny pawilon z interaktywną wystawą położony na jeziorze Sobota poświęcony historii, kulturze, tradycji, geografii i ciekawostkom turystycznym regionu </a:t>
            </a:r>
            <a:r>
              <a:rPr lang="pl-PL" sz="1600" dirty="0" err="1">
                <a:ea typeface="+mn-lt"/>
                <a:cs typeface="+mn-lt"/>
              </a:rPr>
              <a:t>Pomurje</a:t>
            </a:r>
            <a:r>
              <a:rPr lang="pl-PL" sz="1600" dirty="0">
                <a:ea typeface="+mn-lt"/>
                <a:cs typeface="+mn-lt"/>
              </a:rPr>
              <a:t> w Słowenii.</a:t>
            </a:r>
            <a:br>
              <a:rPr lang="pl-PL" sz="1400" dirty="0">
                <a:cs typeface="Calibri"/>
              </a:rPr>
            </a:br>
            <a:endParaRPr lang="pl-PL" sz="1400">
              <a:cs typeface="Calibri"/>
            </a:endParaRPr>
          </a:p>
        </p:txBody>
      </p:sp>
      <p:pic>
        <p:nvPicPr>
          <p:cNvPr id="5" name="Obraz 5" descr="Obraz zawierający wewnątrz, podłoże, osoba, okno&#10;&#10;Opis wygenerowany automatycznie">
            <a:extLst>
              <a:ext uri="{FF2B5EF4-FFF2-40B4-BE49-F238E27FC236}">
                <a16:creationId xmlns:a16="http://schemas.microsoft.com/office/drawing/2014/main" id="{8106CB86-3602-96C6-6242-5405FFA3A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6" r="-1" b="-1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73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8B0AF-7580-1EDE-A273-EF66ED429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 DZIEŃ 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2D182-ED04-7321-60AC-8685E73D1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Program</a:t>
            </a:r>
          </a:p>
          <a:p>
            <a:r>
              <a:rPr lang="en-US" dirty="0">
                <a:cs typeface="Calibri"/>
              </a:rPr>
              <a:t>8.00 - 19.00 - </a:t>
            </a:r>
            <a:r>
              <a:rPr lang="en-US" dirty="0" err="1">
                <a:cs typeface="Calibri"/>
              </a:rPr>
              <a:t>całodniowa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wycieczka</a:t>
            </a:r>
            <a:r>
              <a:rPr lang="en-US" dirty="0">
                <a:cs typeface="Calibri"/>
              </a:rPr>
              <a:t> do </a:t>
            </a:r>
            <a:r>
              <a:rPr lang="en-US" dirty="0" err="1">
                <a:cs typeface="Calibri"/>
              </a:rPr>
              <a:t>Lublany</a:t>
            </a:r>
            <a:r>
              <a:rPr lang="en-US" dirty="0">
                <a:cs typeface="Calibri"/>
              </a:rPr>
              <a:t> – </a:t>
            </a:r>
            <a:r>
              <a:rPr lang="en-US" dirty="0" err="1">
                <a:cs typeface="Calibri"/>
              </a:rPr>
              <a:t>stolicy</a:t>
            </a:r>
            <a:r>
              <a:rPr lang="en-US" dirty="0">
                <a:cs typeface="Calibri"/>
              </a:rPr>
              <a:t>  </a:t>
            </a:r>
            <a:r>
              <a:rPr lang="en-US" dirty="0" err="1">
                <a:cs typeface="Calibri"/>
              </a:rPr>
              <a:t>Słowenii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- </a:t>
            </a:r>
            <a:r>
              <a:rPr lang="en-US" dirty="0" err="1">
                <a:cs typeface="Calibri"/>
              </a:rPr>
              <a:t>zwiedzanie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miasta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- </a:t>
            </a:r>
            <a:r>
              <a:rPr lang="en-US" dirty="0" err="1">
                <a:cs typeface="Calibri"/>
              </a:rPr>
              <a:t>akcja</a:t>
            </a:r>
            <a:r>
              <a:rPr lang="en-US" dirty="0">
                <a:cs typeface="Calibri"/>
              </a:rPr>
              <a:t> "</a:t>
            </a:r>
            <a:r>
              <a:rPr lang="en-US" dirty="0" err="1">
                <a:cs typeface="Calibri"/>
              </a:rPr>
              <a:t>Pokaż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smiecia</a:t>
            </a:r>
            <a:r>
              <a:rPr lang="en-US" dirty="0">
                <a:cs typeface="Calibri"/>
              </a:rPr>
              <a:t>!" </a:t>
            </a:r>
            <a:r>
              <a:rPr lang="en-US" dirty="0" err="1">
                <a:cs typeface="Calibri"/>
              </a:rPr>
              <a:t>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rynku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- </a:t>
            </a:r>
            <a:r>
              <a:rPr lang="en-US" dirty="0" err="1">
                <a:cs typeface="Calibri"/>
              </a:rPr>
              <a:t>wizyta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wzgórzu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zamkowym</a:t>
            </a:r>
            <a:r>
              <a:rPr lang="en-US" dirty="0">
                <a:cs typeface="Calibri"/>
              </a:rPr>
              <a:t> 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- </a:t>
            </a:r>
            <a:r>
              <a:rPr lang="en-US" dirty="0" err="1">
                <a:cs typeface="Calibri"/>
              </a:rPr>
              <a:t>obiad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i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zakupy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- </a:t>
            </a:r>
            <a:r>
              <a:rPr lang="en-US" dirty="0" err="1">
                <a:cs typeface="Calibri"/>
              </a:rPr>
              <a:t>akcja</a:t>
            </a:r>
            <a:r>
              <a:rPr lang="en-US" dirty="0">
                <a:cs typeface="Calibri"/>
              </a:rPr>
              <a:t> "</a:t>
            </a:r>
            <a:r>
              <a:rPr lang="en-US" dirty="0" err="1">
                <a:cs typeface="Calibri"/>
              </a:rPr>
              <a:t>Brawo</a:t>
            </a:r>
            <a:r>
              <a:rPr lang="en-US" dirty="0">
                <a:cs typeface="Calibri"/>
              </a:rPr>
              <a:t> Ty!"</a:t>
            </a:r>
          </a:p>
        </p:txBody>
      </p:sp>
    </p:spTree>
    <p:extLst>
      <p:ext uri="{BB962C8B-B14F-4D97-AF65-F5344CB8AC3E}">
        <p14:creationId xmlns:p14="http://schemas.microsoft.com/office/powerpoint/2010/main" val="3773762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8" descr="Obraz zawierający budynek, droga, zewnętrzne, ulica&#10;&#10;Opis wygenerowany automatycznie">
            <a:extLst>
              <a:ext uri="{FF2B5EF4-FFF2-40B4-BE49-F238E27FC236}">
                <a16:creationId xmlns:a16="http://schemas.microsoft.com/office/drawing/2014/main" id="{022665CB-23B2-3667-5932-4B7C751A7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542" b="20480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317DE1F-38A5-4034-A3BE-1ABE9B57E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4624342" cy="1325563"/>
          </a:xfrm>
        </p:spPr>
        <p:txBody>
          <a:bodyPr>
            <a:normAutofit fontScale="90000"/>
          </a:bodyPr>
          <a:lstStyle/>
          <a:p>
            <a:r>
              <a:rPr lang="pl-PL" b="1">
                <a:cs typeface="Calibri Light"/>
              </a:rPr>
              <a:t>Akcja "Pokaż śmiecia" w centrum Lublany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A96A19-B484-4F09-AF3A-E10887C76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800" dirty="0">
                <a:ea typeface="+mn-lt"/>
                <a:cs typeface="+mn-lt"/>
              </a:rPr>
              <a:t>Celem akcji było uświadomienie mieszkańcom Lublany, ile śmieci generujemy na co dzień i ile z nich znajduje się wokół nas - choćby na rynku w Lublanie. 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800" dirty="0">
                <a:ea typeface="+mn-lt"/>
                <a:cs typeface="+mn-lt"/>
              </a:rPr>
              <a:t>Kolorową kredą zaznaczaliśmy wszystkie odpadki i śmieci znalezione na ulicach, aby zwrócić uwagę przechodniów na ten problem. 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800" dirty="0">
                <a:ea typeface="+mn-lt"/>
                <a:cs typeface="+mn-lt"/>
              </a:rPr>
              <a:t>Pobyt w Lublanie był dla nas także okazją do zwiedzenia centrum miasta i podziwiania jego niezliczonych uroków.</a:t>
            </a:r>
            <a:endParaRPr lang="en-US" dirty="0">
              <a:cs typeface="Calibri"/>
            </a:endParaRPr>
          </a:p>
        </p:txBody>
      </p:sp>
      <p:pic>
        <p:nvPicPr>
          <p:cNvPr id="5" name="Obraz 5" descr="Obraz zawierający bruk&#10;&#10;Opis wygenerowany automatycznie">
            <a:extLst>
              <a:ext uri="{FF2B5EF4-FFF2-40B4-BE49-F238E27FC236}">
                <a16:creationId xmlns:a16="http://schemas.microsoft.com/office/drawing/2014/main" id="{7B12CCEA-D6FC-D0BC-2BB0-6E84AC5BD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67" r="4" b="8436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4" name="Obraz 4" descr="Obraz zawierający osoba, budynek, zewnętrzne, osoby&#10;&#10;Opis wygenerowany automatycznie">
            <a:extLst>
              <a:ext uri="{FF2B5EF4-FFF2-40B4-BE49-F238E27FC236}">
                <a16:creationId xmlns:a16="http://schemas.microsoft.com/office/drawing/2014/main" id="{AABAFCC9-055A-AD29-F51A-5353026CEC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37" r="3363"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7A89111F-328D-2698-651C-EDAC59780E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3" r="5383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D685FB70-1086-6FAA-5D59-6D75ACB136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77" r="6377"/>
          <a:stretch/>
        </p:blipFill>
        <p:spPr>
          <a:xfrm>
            <a:off x="8295042" y="3524328"/>
            <a:ext cx="3905193" cy="3333672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220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AFFC2F93-F935-4F3F-B9F6-BC695C144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6" b="11686"/>
          <a:stretch/>
        </p:blipFill>
        <p:spPr>
          <a:xfrm>
            <a:off x="1666875" y="555625"/>
            <a:ext cx="2836863" cy="1630363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7" name="Obraz 7" descr="Obraz zawierający tekst, budynek, scena, droga&#10;&#10;Opis wygenerowany automatycznie">
            <a:extLst>
              <a:ext uri="{FF2B5EF4-FFF2-40B4-BE49-F238E27FC236}">
                <a16:creationId xmlns:a16="http://schemas.microsoft.com/office/drawing/2014/main" id="{8EFC193F-E213-4A37-97CB-8049C93EF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71" r="784" b="3"/>
          <a:stretch/>
        </p:blipFill>
        <p:spPr>
          <a:xfrm>
            <a:off x="1666875" y="2246313"/>
            <a:ext cx="2836863" cy="2938463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9" name="Obraz 9" descr="Obraz zawierający zewnętrzne, trawa, niebo, budynek&#10;&#10;Opis wygenerowany automatycznie">
            <a:extLst>
              <a:ext uri="{FF2B5EF4-FFF2-40B4-BE49-F238E27FC236}">
                <a16:creationId xmlns:a16="http://schemas.microsoft.com/office/drawing/2014/main" id="{966F3F5A-9B3A-4EAF-8A98-4A0074A4DE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96" r="-1" b="-1"/>
          <a:stretch/>
        </p:blipFill>
        <p:spPr>
          <a:xfrm>
            <a:off x="4565650" y="555625"/>
            <a:ext cx="3595688" cy="4629150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173A772-EFB7-4B1E-9EBE-E1AA15B8F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Uroki Lublany - stolicy Słowenii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E734E0E3-2583-491D-AE4F-DA69F775F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2467" r="12467"/>
          <a:stretch/>
        </p:blipFill>
        <p:spPr>
          <a:xfrm>
            <a:off x="8221663" y="555625"/>
            <a:ext cx="2301875" cy="2301875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4353ACD8-EB49-46B7-A108-10084A0F79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88" r="11888"/>
          <a:stretch/>
        </p:blipFill>
        <p:spPr>
          <a:xfrm>
            <a:off x="8221663" y="2917825"/>
            <a:ext cx="2301875" cy="2266950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6264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F1BF99-5259-43AF-9AD0-8C729AFD9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5400">
                <a:cs typeface="Calibri Light"/>
              </a:rPr>
              <a:t>Akcja </a:t>
            </a:r>
            <a:br>
              <a:rPr lang="pl-PL" sz="5400">
                <a:cs typeface="Calibri Light"/>
              </a:rPr>
            </a:br>
            <a:r>
              <a:rPr lang="pl-PL" sz="5400" b="1">
                <a:cs typeface="Calibri Light"/>
              </a:rPr>
              <a:t>"Brawo Ty!"</a:t>
            </a:r>
            <a:endParaRPr lang="pl-PL" sz="5400" b="1"/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97D1FB-CFC7-48DA-9D99-263FE1D42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200" dirty="0">
                <a:cs typeface="Calibri"/>
              </a:rPr>
              <a:t>Akcja polegała na  eksperymencie. </a:t>
            </a:r>
            <a:endParaRPr lang="en-US" sz="2200" dirty="0"/>
          </a:p>
          <a:p>
            <a:pPr marL="0" indent="0">
              <a:buNone/>
            </a:pPr>
            <a:r>
              <a:rPr lang="pl-PL" sz="2200" dirty="0">
                <a:cs typeface="Calibri"/>
              </a:rPr>
              <a:t>Inicjowaliśmy sytuację zaśmiecania chodnika i obserwowaliśmy postawy przechodniów. Nagradzaliśmy pozytywne zachowania gromkimi brawami i włożeniem korony na głowę. </a:t>
            </a:r>
            <a:endParaRPr lang="pl-PL" sz="2200" dirty="0"/>
          </a:p>
        </p:txBody>
      </p:sp>
      <p:pic>
        <p:nvPicPr>
          <p:cNvPr id="9" name="Obraz 9" descr="Obraz zawierający zewnętrzne, drzewo, osoba, stopy&#10;&#10;Opis wygenerowany automatycznie">
            <a:extLst>
              <a:ext uri="{FF2B5EF4-FFF2-40B4-BE49-F238E27FC236}">
                <a16:creationId xmlns:a16="http://schemas.microsoft.com/office/drawing/2014/main" id="{AE6E22AA-C9A4-4B4D-8E89-6854B5C22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57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237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546FD-4102-EE74-971B-037D4422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kern="1200" dirty="0" err="1">
                <a:latin typeface="+mj-lt"/>
                <a:ea typeface="+mj-ea"/>
                <a:cs typeface="+mj-cs"/>
              </a:rPr>
              <a:t>Okaż</a:t>
            </a:r>
            <a:r>
              <a:rPr lang="en-US" sz="4200" b="1" kern="1200" dirty="0">
                <a:latin typeface="+mj-lt"/>
                <a:ea typeface="+mj-ea"/>
                <a:cs typeface="+mj-cs"/>
              </a:rPr>
              <a:t> </a:t>
            </a:r>
            <a:r>
              <a:rPr lang="en-US" sz="4200" b="1" kern="1200" dirty="0" err="1">
                <a:latin typeface="+mj-lt"/>
                <a:ea typeface="+mj-ea"/>
                <a:cs typeface="+mj-cs"/>
              </a:rPr>
              <a:t>kulturę</a:t>
            </a:r>
            <a:r>
              <a:rPr lang="en-US" sz="4200" b="1" kern="1200" dirty="0">
                <a:latin typeface="+mj-lt"/>
                <a:ea typeface="+mj-ea"/>
                <a:cs typeface="+mj-cs"/>
              </a:rPr>
              <a:t> - </a:t>
            </a:r>
            <a:r>
              <a:rPr lang="en-US" sz="4200" b="1" kern="1200" dirty="0" err="1">
                <a:latin typeface="+mj-lt"/>
                <a:ea typeface="+mj-ea"/>
                <a:cs typeface="+mj-cs"/>
              </a:rPr>
              <a:t>chroń</a:t>
            </a:r>
            <a:r>
              <a:rPr lang="en-US" sz="4200" b="1" kern="1200" dirty="0">
                <a:latin typeface="+mj-lt"/>
                <a:ea typeface="+mj-ea"/>
                <a:cs typeface="+mj-cs"/>
              </a:rPr>
              <a:t> </a:t>
            </a:r>
            <a:r>
              <a:rPr lang="en-US" sz="4200" b="1" kern="1200" dirty="0" err="1">
                <a:latin typeface="+mj-lt"/>
                <a:ea typeface="+mj-ea"/>
                <a:cs typeface="+mj-cs"/>
              </a:rPr>
              <a:t>naturę</a:t>
            </a:r>
            <a:r>
              <a:rPr lang="en-US" sz="4200" b="1" kern="1200" dirty="0">
                <a:latin typeface="+mj-lt"/>
                <a:ea typeface="+mj-ea"/>
                <a:cs typeface="+mj-cs"/>
              </a:rPr>
              <a:t>!</a:t>
            </a:r>
            <a:endParaRPr lang="en-US" sz="4200" b="1" kern="1200" dirty="0">
              <a:latin typeface="+mj-lt"/>
              <a:cs typeface="Calibri Light"/>
            </a:endParaRP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DE726F63-CF8C-1FE4-0F78-5CE785D0C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42" y="2807208"/>
            <a:ext cx="4345781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kern="1200" dirty="0" err="1">
                <a:latin typeface="+mn-lt"/>
                <a:ea typeface="+mn-ea"/>
                <a:cs typeface="+mn-cs"/>
              </a:rPr>
              <a:t>Ponadnarodowa</a:t>
            </a:r>
            <a:r>
              <a:rPr lang="en-US" sz="2200" kern="1200" dirty="0">
                <a:latin typeface="+mn-lt"/>
                <a:ea typeface="+mn-ea"/>
                <a:cs typeface="+mn-cs"/>
              </a:rPr>
              <a:t> </a:t>
            </a:r>
            <a:r>
              <a:rPr lang="en-US" sz="2200" kern="1200" dirty="0" err="1">
                <a:latin typeface="+mn-lt"/>
                <a:ea typeface="+mn-ea"/>
                <a:cs typeface="+mn-cs"/>
              </a:rPr>
              <a:t>Mobilność</a:t>
            </a:r>
            <a:r>
              <a:rPr lang="en-US" sz="2200" kern="1200" dirty="0">
                <a:latin typeface="+mn-lt"/>
                <a:ea typeface="+mn-ea"/>
                <a:cs typeface="+mn-cs"/>
              </a:rPr>
              <a:t> </a:t>
            </a:r>
            <a:r>
              <a:rPr lang="en-US" sz="2200" kern="1200" dirty="0" err="1">
                <a:latin typeface="+mn-lt"/>
                <a:ea typeface="+mn-ea"/>
                <a:cs typeface="+mn-cs"/>
              </a:rPr>
              <a:t>Uczniów</a:t>
            </a:r>
            <a:endParaRPr lang="en-US" sz="2200" kern="1200" dirty="0" err="1">
              <a:latin typeface="+mn-lt"/>
              <a:cs typeface="Calibri"/>
            </a:endParaRPr>
          </a:p>
          <a:p>
            <a:pPr marL="0" indent="0">
              <a:buNone/>
            </a:pP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accent2"/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PROMOCJA PROJEKTU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91C36B0-82EF-8808-A5F1-5627D8A2C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823" y="640080"/>
            <a:ext cx="486666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14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8B0AF-7580-1EDE-A273-EF66ED429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 DZIEŃ 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2D182-ED04-7321-60AC-8685E73D1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0588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Program</a:t>
            </a:r>
          </a:p>
          <a:p>
            <a:r>
              <a:rPr lang="en-US">
                <a:cs typeface="Calibri"/>
              </a:rPr>
              <a:t>8.00 - 8.30 - </a:t>
            </a:r>
            <a:r>
              <a:rPr lang="en-US" err="1">
                <a:cs typeface="Calibri"/>
              </a:rPr>
              <a:t>śniadanie</a:t>
            </a:r>
            <a:r>
              <a:rPr lang="en-US">
                <a:cs typeface="Calibri"/>
              </a:rPr>
              <a:t> w </a:t>
            </a:r>
            <a:r>
              <a:rPr lang="en-US" err="1">
                <a:cs typeface="Calibri"/>
              </a:rPr>
              <a:t>szkole</a:t>
            </a:r>
          </a:p>
          <a:p>
            <a:r>
              <a:rPr lang="en-US">
                <a:cs typeface="Calibri"/>
              </a:rPr>
              <a:t>9.00 - 12.30 - </a:t>
            </a:r>
            <a:r>
              <a:rPr lang="en-US" err="1">
                <a:cs typeface="Calibri"/>
              </a:rPr>
              <a:t>warsztaty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Teatru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Improwizacyjnego</a:t>
            </a:r>
          </a:p>
          <a:p>
            <a:r>
              <a:rPr lang="en-US">
                <a:cs typeface="Calibri"/>
              </a:rPr>
              <a:t>12.30 - 13.00 - </a:t>
            </a:r>
            <a:r>
              <a:rPr lang="en-US" err="1">
                <a:cs typeface="Calibri"/>
              </a:rPr>
              <a:t>obiad</a:t>
            </a:r>
          </a:p>
          <a:p>
            <a:r>
              <a:rPr lang="en-US">
                <a:cs typeface="Calibri"/>
              </a:rPr>
              <a:t>14.00 - 19.00 - </a:t>
            </a:r>
            <a:r>
              <a:rPr lang="en-US" err="1">
                <a:cs typeface="Calibri"/>
              </a:rPr>
              <a:t>wycieczka</a:t>
            </a:r>
            <a:r>
              <a:rPr lang="en-US">
                <a:cs typeface="Calibri"/>
              </a:rPr>
              <a:t> do </a:t>
            </a:r>
            <a:r>
              <a:rPr lang="en-US" err="1">
                <a:cs typeface="Calibri"/>
              </a:rPr>
              <a:t>Mariboru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akcja</a:t>
            </a:r>
            <a:r>
              <a:rPr lang="en-US">
                <a:cs typeface="Calibri"/>
              </a:rPr>
              <a:t> "</a:t>
            </a:r>
            <a:r>
              <a:rPr lang="en-US" err="1">
                <a:cs typeface="Calibri"/>
              </a:rPr>
              <a:t>Brawo</a:t>
            </a:r>
            <a:r>
              <a:rPr lang="en-US">
                <a:cs typeface="Calibri"/>
              </a:rPr>
              <a:t> Ty!"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zwiedzanie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Mariboru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zakupy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czas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wolny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97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2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osoba, podłoże, grupa&#10;&#10;Opis wygenerowany automatycznie">
            <a:extLst>
              <a:ext uri="{FF2B5EF4-FFF2-40B4-BE49-F238E27FC236}">
                <a16:creationId xmlns:a16="http://schemas.microsoft.com/office/drawing/2014/main" id="{116CFE64-CB39-C9A7-B7DB-CFC875646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02" r="316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E5AD32-91C4-4398-860F-CCDF4490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pl-PL" sz="2400" b="1">
                <a:ea typeface="+mj-lt"/>
                <a:cs typeface="+mj-lt"/>
              </a:rPr>
              <a:t>Warsztaty Słoweńskiego Teatru Improwizacji</a:t>
            </a:r>
            <a:endParaRPr lang="pl-PL" sz="2400" b="1"/>
          </a:p>
        </p:txBody>
      </p:sp>
      <p:pic>
        <p:nvPicPr>
          <p:cNvPr id="8" name="Obraz 8" descr="Obraz zawierający osoba, wewnątrz, grupa&#10;&#10;Opis wygenerowany automatycznie">
            <a:extLst>
              <a:ext uri="{FF2B5EF4-FFF2-40B4-BE49-F238E27FC236}">
                <a16:creationId xmlns:a16="http://schemas.microsoft.com/office/drawing/2014/main" id="{807665B6-0C38-4E8E-7450-3D8452AF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9" r="1" b="28227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5D8BF3-49CB-40EF-865C-029002AD6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1400" dirty="0">
                <a:ea typeface="+mn-lt"/>
                <a:cs typeface="+mn-lt"/>
              </a:rPr>
              <a:t>Braliśmy udział w warsztatach edukatorów z teatru „Banda </a:t>
            </a:r>
            <a:r>
              <a:rPr lang="pl-PL" sz="1400" dirty="0" err="1">
                <a:ea typeface="+mn-lt"/>
                <a:cs typeface="+mn-lt"/>
              </a:rPr>
              <a:t>Ferdamanna</a:t>
            </a:r>
            <a:r>
              <a:rPr lang="pl-PL" sz="1400" dirty="0">
                <a:ea typeface="+mn-lt"/>
                <a:cs typeface="+mn-lt"/>
              </a:rPr>
              <a:t>”. Było mnóstwo śmiechu, zabawy, improwizacji, integracji, kreatywności i aktywności.</a:t>
            </a:r>
            <a:endParaRPr lang="pl-PL" sz="1400" dirty="0">
              <a:cs typeface="Calibri"/>
            </a:endParaRPr>
          </a:p>
        </p:txBody>
      </p:sp>
      <p:pic>
        <p:nvPicPr>
          <p:cNvPr id="5" name="Obraz 5" descr="Obraz zawierający osoba, wewnątrz, podłoże, grupa&#10;&#10;Opis wygenerowany automatycznie">
            <a:extLst>
              <a:ext uri="{FF2B5EF4-FFF2-40B4-BE49-F238E27FC236}">
                <a16:creationId xmlns:a16="http://schemas.microsoft.com/office/drawing/2014/main" id="{123D938E-CF49-999E-F442-B1D7B77BF4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93" r="1" b="15012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Obraz 4" descr="Obraz zawierający osoba, podłoże, grupa, wewnątrz&#10;&#10;Opis wygenerowany automatycznie">
            <a:extLst>
              <a:ext uri="{FF2B5EF4-FFF2-40B4-BE49-F238E27FC236}">
                <a16:creationId xmlns:a16="http://schemas.microsoft.com/office/drawing/2014/main" id="{2256C359-FB4D-9366-0875-1C928C5A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16" r="1" b="18390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94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0" descr="Obraz zawierający niebo, zewnętrzne, stare, miasto&#10;&#10;Opis wygenerowany automatycznie">
            <a:extLst>
              <a:ext uri="{FF2B5EF4-FFF2-40B4-BE49-F238E27FC236}">
                <a16:creationId xmlns:a16="http://schemas.microsoft.com/office/drawing/2014/main" id="{148B1321-5BD6-512E-D613-903D2C096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80" b="24642"/>
          <a:stretch/>
        </p:blipFill>
        <p:spPr>
          <a:xfrm>
            <a:off x="356439" y="-36870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8677681-CFC6-4E32-BF6F-02280C66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34174" cy="1325563"/>
          </a:xfrm>
        </p:spPr>
        <p:txBody>
          <a:bodyPr>
            <a:normAutofit/>
          </a:bodyPr>
          <a:lstStyle/>
          <a:p>
            <a:r>
              <a:rPr lang="pl-PL" b="1">
                <a:cs typeface="Calibri Light"/>
              </a:rPr>
              <a:t> Maribor</a:t>
            </a:r>
            <a:endParaRPr lang="pl-PL" b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8C66CB-1DDA-4299-BB3C-641D3A67C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800" dirty="0">
                <a:ea typeface="+mn-lt"/>
                <a:cs typeface="+mn-lt"/>
              </a:rPr>
              <a:t>Odwiedziliśmy drugie co do wielkości miasto Słowenii - Mariboru, gdzie przeprowadziliśmy jeszcze raz happening „Brawo Ty!”. </a:t>
            </a:r>
          </a:p>
          <a:p>
            <a:pPr marL="0" indent="0">
              <a:buNone/>
            </a:pPr>
            <a:endParaRPr lang="pl-PL" sz="1800">
              <a:cs typeface="Calibri" panose="020F0502020204030204"/>
            </a:endParaRPr>
          </a:p>
        </p:txBody>
      </p:sp>
      <p:pic>
        <p:nvPicPr>
          <p:cNvPr id="11" name="Obraz 12" descr="Obraz zawierający podłoże, zewnętrzne&#10;&#10;Opis wygenerowany automatycznie">
            <a:extLst>
              <a:ext uri="{FF2B5EF4-FFF2-40B4-BE49-F238E27FC236}">
                <a16:creationId xmlns:a16="http://schemas.microsoft.com/office/drawing/2014/main" id="{EB17C92F-B67E-59FC-E0A1-5130E4D39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24" r="3276"/>
          <a:stretch/>
        </p:blipFill>
        <p:spPr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Obraz 8" descr="Obraz zawierający droga, zewnętrzne, niebo, ulica&#10;&#10;Opis wygenerowany automatycznie">
            <a:extLst>
              <a:ext uri="{FF2B5EF4-FFF2-40B4-BE49-F238E27FC236}">
                <a16:creationId xmlns:a16="http://schemas.microsoft.com/office/drawing/2014/main" id="{6F41967C-31EB-A94F-16ED-0E615CC37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21" r="4697" b="4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9" name="Obraz 9" descr="Obraz zawierający niebo, zewnętrzne, droga, ulica&#10;&#10;Opis wygenerowany automatycznie">
            <a:extLst>
              <a:ext uri="{FF2B5EF4-FFF2-40B4-BE49-F238E27FC236}">
                <a16:creationId xmlns:a16="http://schemas.microsoft.com/office/drawing/2014/main" id="{86FB8052-20A6-5D82-7FEA-F805130F62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668" b="-4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6141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budynek, zewnętrzne, osoba, podłoże&#10;&#10;Opis wygenerowany automatycznie">
            <a:extLst>
              <a:ext uri="{FF2B5EF4-FFF2-40B4-BE49-F238E27FC236}">
                <a16:creationId xmlns:a16="http://schemas.microsoft.com/office/drawing/2014/main" id="{79462552-A250-1793-E015-5A4D7156A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2" r="-2" b="8963"/>
          <a:stretch/>
        </p:blipFill>
        <p:spPr>
          <a:xfrm>
            <a:off x="572" y="10"/>
            <a:ext cx="7214616" cy="6857990"/>
          </a:xfrm>
          <a:prstGeom prst="rect">
            <a:avLst/>
          </a:prstGeom>
        </p:spPr>
      </p:pic>
      <p:pic>
        <p:nvPicPr>
          <p:cNvPr id="6" name="Obraz 6" descr="Obraz zawierający zewnętrzne, podłoże, osoba, osoby&#10;&#10;Opis wygenerowany automatycznie">
            <a:extLst>
              <a:ext uri="{FF2B5EF4-FFF2-40B4-BE49-F238E27FC236}">
                <a16:creationId xmlns:a16="http://schemas.microsoft.com/office/drawing/2014/main" id="{B5C3952C-50FF-F02B-9A82-152A97CF8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1" b="33836"/>
          <a:stretch/>
        </p:blipFill>
        <p:spPr>
          <a:xfrm>
            <a:off x="6774677" y="10"/>
            <a:ext cx="5286926" cy="725089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F1BF99-5259-43AF-9AD0-8C729AFD9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>
            <a:normAutofit/>
          </a:bodyPr>
          <a:lstStyle/>
          <a:p>
            <a:pPr algn="ctr"/>
            <a:r>
              <a:rPr lang="pl-PL" sz="2700">
                <a:solidFill>
                  <a:schemeClr val="bg1"/>
                </a:solidFill>
                <a:cs typeface="Calibri Light"/>
              </a:rPr>
              <a:t>Akcja </a:t>
            </a:r>
            <a:r>
              <a:rPr lang="pl-PL" sz="2700" b="1">
                <a:solidFill>
                  <a:schemeClr val="bg1"/>
                </a:solidFill>
                <a:cs typeface="Calibri Light"/>
              </a:rPr>
              <a:t>"Brawo Ty!"</a:t>
            </a:r>
            <a:endParaRPr lang="pl-PL" sz="2700" b="1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97D1FB-CFC7-48DA-9D99-263FE1D42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232" y="4625861"/>
            <a:ext cx="5040034" cy="143560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1700">
                <a:cs typeface="Calibri"/>
              </a:rPr>
              <a:t>Akcja polegała na prowokacji. </a:t>
            </a:r>
            <a:endParaRPr lang="en-US" sz="1700"/>
          </a:p>
          <a:p>
            <a:pPr marL="0" indent="0">
              <a:buNone/>
            </a:pPr>
            <a:r>
              <a:rPr lang="pl-PL" sz="1700">
                <a:cs typeface="Calibri"/>
              </a:rPr>
              <a:t>Obserwowaliśmy reakcje przypadkowych przechodniów na celowo porzucane przez nas na ulicach śmieci. </a:t>
            </a:r>
            <a:endParaRPr lang="pl-PL" sz="170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700">
                <a:cs typeface="Calibri"/>
              </a:rPr>
              <a:t>Tych, którzy nie pozostawali obojętni wobec naszych działań oczywiście nagradzaliśmy gromkimi brawami i wyrazami uznania.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558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B1A1D4C-669B-41D0-8415-D7B757728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Uroki</a:t>
            </a:r>
            <a:r>
              <a:rPr lang="en-US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8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Mariboru</a:t>
            </a:r>
            <a:endParaRPr lang="en-US" sz="2800" b="1" kern="120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23714E2-DF77-CD1B-92A2-3F4B501F5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468" y="5839017"/>
            <a:ext cx="6829520" cy="4037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 kern="1200">
              <a:solidFill>
                <a:srgbClr val="E7E6E6"/>
              </a:solidFill>
              <a:latin typeface="+mn-lt"/>
              <a:cs typeface="Calibri"/>
            </a:endParaRPr>
          </a:p>
        </p:txBody>
      </p:sp>
      <p:pic>
        <p:nvPicPr>
          <p:cNvPr id="7" name="Obraz 7" descr="Obraz zawierający budynek, zewnętrzne, dom, ulica&#10;&#10;Opis wygenerowany automatycznie">
            <a:extLst>
              <a:ext uri="{FF2B5EF4-FFF2-40B4-BE49-F238E27FC236}">
                <a16:creationId xmlns:a16="http://schemas.microsoft.com/office/drawing/2014/main" id="{76EC2079-DBAA-42C5-9E11-8D600B23E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4" r="13952" b="-3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6" name="Obraz 6" descr="Obraz zawierający budynek, zewnętrzne, dom, stare&#10;&#10;Opis wygenerowany automatycznie">
            <a:extLst>
              <a:ext uri="{FF2B5EF4-FFF2-40B4-BE49-F238E27FC236}">
                <a16:creationId xmlns:a16="http://schemas.microsoft.com/office/drawing/2014/main" id="{33039F8D-386F-4C49-882A-4C2FFE458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9410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5" name="Obraz 5" descr="Obraz zawierający tekst, budynek, osoba&#10;&#10;Opis wygenerowany automatycznie">
            <a:extLst>
              <a:ext uri="{FF2B5EF4-FFF2-40B4-BE49-F238E27FC236}">
                <a16:creationId xmlns:a16="http://schemas.microsoft.com/office/drawing/2014/main" id="{E620F8EF-B22E-4217-9E02-E25DB21344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41" r="1" b="13303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9" name="Obraz 9" descr="Obraz zawierający budynek, zewnętrzne, niebo, droga&#10;&#10;Opis wygenerowany automatycznie">
            <a:extLst>
              <a:ext uri="{FF2B5EF4-FFF2-40B4-BE49-F238E27FC236}">
                <a16:creationId xmlns:a16="http://schemas.microsoft.com/office/drawing/2014/main" id="{7DD732CC-35BE-4E97-A06A-5C528C8795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65" r="20849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4" name="Obraz 4" descr="Obraz zawierający niebo, zewnętrzne, budynek, ulica&#10;&#10;Opis wygenerowany automatycznie">
            <a:extLst>
              <a:ext uri="{FF2B5EF4-FFF2-40B4-BE49-F238E27FC236}">
                <a16:creationId xmlns:a16="http://schemas.microsoft.com/office/drawing/2014/main" id="{94539F6A-18F8-465A-BB32-013EF52142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54" r="1" b="21703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4" name="Straight Connector 1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E4B247F-E06B-4402-B2C5-ED65D749996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4205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8B0AF-7580-1EDE-A273-EF66ED429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 DZIEŃ 5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2D182-ED04-7321-60AC-8685E73D1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Program</a:t>
            </a:r>
          </a:p>
          <a:p>
            <a:r>
              <a:rPr lang="en-US">
                <a:cs typeface="Calibri"/>
              </a:rPr>
              <a:t>8.00 - 9.30 - </a:t>
            </a:r>
            <a:r>
              <a:rPr lang="en-US" err="1">
                <a:cs typeface="Calibri"/>
              </a:rPr>
              <a:t>przygotowania</a:t>
            </a:r>
            <a:r>
              <a:rPr lang="en-US">
                <a:cs typeface="Calibri"/>
              </a:rPr>
              <a:t> do </a:t>
            </a:r>
            <a:r>
              <a:rPr lang="en-US" err="1">
                <a:cs typeface="Calibri"/>
              </a:rPr>
              <a:t>flashmoba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9.30 - 10.00 - </a:t>
            </a:r>
            <a:r>
              <a:rPr lang="en-US" err="1">
                <a:cs typeface="Calibri"/>
              </a:rPr>
              <a:t>śniadanie</a:t>
            </a:r>
            <a:r>
              <a:rPr lang="en-US">
                <a:cs typeface="Calibri"/>
              </a:rPr>
              <a:t> w </a:t>
            </a:r>
            <a:r>
              <a:rPr lang="en-US" err="1">
                <a:cs typeface="Calibri"/>
              </a:rPr>
              <a:t>szkole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10.00 - 11.30 - </a:t>
            </a:r>
            <a:r>
              <a:rPr lang="en-US" err="1">
                <a:cs typeface="Calibri"/>
              </a:rPr>
              <a:t>przygotowanie</a:t>
            </a:r>
            <a:r>
              <a:rPr lang="en-US">
                <a:cs typeface="Calibri"/>
              </a:rPr>
              <a:t> do </a:t>
            </a:r>
            <a:r>
              <a:rPr lang="en-US" err="1">
                <a:cs typeface="Calibri"/>
              </a:rPr>
              <a:t>flashmoba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11.30 - 12.00 - </a:t>
            </a:r>
            <a:r>
              <a:rPr lang="en-US" err="1">
                <a:cs typeface="Calibri"/>
              </a:rPr>
              <a:t>flashmob</a:t>
            </a:r>
            <a:r>
              <a:rPr lang="en-US">
                <a:cs typeface="Calibri"/>
              </a:rPr>
              <a:t> "</a:t>
            </a:r>
            <a:r>
              <a:rPr lang="en-US" err="1">
                <a:cs typeface="Calibri"/>
              </a:rPr>
              <a:t>Bądź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człowiekiem</a:t>
            </a:r>
            <a:r>
              <a:rPr lang="en-US">
                <a:cs typeface="Calibri"/>
              </a:rPr>
              <a:t> - </a:t>
            </a:r>
            <a:r>
              <a:rPr lang="en-US" err="1">
                <a:cs typeface="Calibri"/>
              </a:rPr>
              <a:t>daj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żyć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rybie</a:t>
            </a:r>
            <a:r>
              <a:rPr lang="en-US">
                <a:cs typeface="Calibri"/>
              </a:rPr>
              <a:t>!"</a:t>
            </a:r>
          </a:p>
          <a:p>
            <a:r>
              <a:rPr lang="en-US">
                <a:cs typeface="Calibri"/>
              </a:rPr>
              <a:t>12.00 - 12.30 - </a:t>
            </a:r>
            <a:r>
              <a:rPr lang="en-US" err="1">
                <a:cs typeface="Calibri"/>
              </a:rPr>
              <a:t>obiad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12.30 - 13.30 - </a:t>
            </a:r>
            <a:r>
              <a:rPr lang="en-US" err="1">
                <a:cs typeface="Calibri"/>
              </a:rPr>
              <a:t>podsumowanie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mobilności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pożegnanie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383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5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3EBB8B-3AAC-4189-96AA-5B3F567F8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>
            <a:normAutofit/>
          </a:bodyPr>
          <a:lstStyle/>
          <a:p>
            <a:r>
              <a:rPr lang="pl-PL" sz="3400" b="1">
                <a:cs typeface="Calibri Light"/>
              </a:rPr>
              <a:t>Flashmob </a:t>
            </a:r>
            <a:br>
              <a:rPr lang="pl-PL" sz="3400" b="1">
                <a:ea typeface="+mj-lt"/>
                <a:cs typeface="+mj-lt"/>
              </a:rPr>
            </a:br>
            <a:r>
              <a:rPr lang="pl-PL" sz="3400" b="1">
                <a:ea typeface="+mj-lt"/>
                <a:cs typeface="+mj-lt"/>
              </a:rPr>
              <a:t>"Bądź człowiekiem  - daj żyć rybie!"</a:t>
            </a:r>
            <a:endParaRPr lang="pl-PL" sz="3400" b="1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EEBFC64-77E5-C2DA-67E5-7224E5741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47" r="2" b="5111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93777609-FB35-EB86-9C4B-DFE04E724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19" r="4" b="21713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2CB04230-3187-F692-FF0E-44FEEF7F3D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65" r="-1" b="-1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7F30859B-0DE3-E7D0-1B66-D9C1AD385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698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4" name="Obraz 4" descr="Obraz zawierający zewnętrzne, niebo, droga, osoba&#10;&#10;Opis wygenerowany automatycznie">
            <a:extLst>
              <a:ext uri="{FF2B5EF4-FFF2-40B4-BE49-F238E27FC236}">
                <a16:creationId xmlns:a16="http://schemas.microsoft.com/office/drawing/2014/main" id="{EF6B6C84-220B-8D8D-A93A-6E7B1E9032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12" r="3" b="15191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9499F6-C95A-41B2-AFF4-EE6C6D57D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23" y="2400475"/>
            <a:ext cx="3826578" cy="37764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pl-PL" sz="1700">
                <a:cs typeface="Calibri"/>
              </a:rPr>
              <a:t>Na zakończenie naszego pobytu w Słowenii przeprowadziliśmy przed społecznością szkoły flashmob. Wcieliliśmy się w ryby i żółwie, które żyją i duszą się wśród ogromnych ilości śmieci. Nasze kostiumy wykonaliśmy z odpadów. Pokazaliśmy w ten sposób możliwości ich wykorzystania, dania im "drugiego życia".</a:t>
            </a:r>
          </a:p>
          <a:p>
            <a:pPr marL="0" indent="0">
              <a:buNone/>
            </a:pPr>
            <a:r>
              <a:rPr lang="pl-PL" sz="1700">
                <a:cs typeface="Calibri"/>
              </a:rPr>
              <a:t>Nasze działanie miało na celu uświadomienie problemu zanieczyszczenia wód oraz jego tragicznych konsekwencji dla zwierząt. </a:t>
            </a:r>
          </a:p>
          <a:p>
            <a:endParaRPr lang="pl-PL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153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55DBF94-5377-A5AE-4001-E9A6DA2FC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478" b="1757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8835B4-48AD-A603-435E-4FB7E2C5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cs typeface="Calibri Light"/>
              </a:rPr>
              <a:t>Pożegnanie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DD8A6A-742F-43F8-00D8-80982713F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34" b="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2505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15BF6-EF09-7718-2175-CE35BA978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5322610" cy="1807305"/>
          </a:xfrm>
        </p:spPr>
        <p:txBody>
          <a:bodyPr>
            <a:normAutofit/>
          </a:bodyPr>
          <a:lstStyle/>
          <a:p>
            <a:r>
              <a:rPr lang="en-US" b="1" err="1">
                <a:cs typeface="Calibri Light"/>
              </a:rPr>
              <a:t>Ciekawostki</a:t>
            </a:r>
            <a:r>
              <a:rPr lang="en-US" b="1">
                <a:cs typeface="Calibri Light"/>
              </a:rPr>
              <a:t> o </a:t>
            </a:r>
            <a:r>
              <a:rPr lang="en-US" b="1" err="1">
                <a:cs typeface="Calibri Light"/>
              </a:rPr>
              <a:t>Słowenii</a:t>
            </a:r>
            <a:endParaRPr lang="en-US" b="1" err="1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0EC3141-BA76-BE27-FAB7-7C9B6C304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712" r="28754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4C832-0F3C-AE49-9E6E-FC743CD81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5411510" cy="384366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000" err="1">
                <a:ea typeface="+mn-lt"/>
                <a:cs typeface="+mn-lt"/>
              </a:rPr>
              <a:t>Stolica</a:t>
            </a:r>
            <a:r>
              <a:rPr lang="en-US" sz="2000">
                <a:ea typeface="+mn-lt"/>
                <a:cs typeface="+mn-lt"/>
              </a:rPr>
              <a:t> : </a:t>
            </a:r>
            <a:r>
              <a:rPr lang="en-US" sz="2000" err="1">
                <a:ea typeface="+mn-lt"/>
                <a:cs typeface="+mn-lt"/>
              </a:rPr>
              <a:t>Lublana</a:t>
            </a:r>
            <a:br>
              <a:rPr lang="en-US" sz="2000">
                <a:ea typeface="+mn-lt"/>
                <a:cs typeface="+mn-lt"/>
              </a:rPr>
            </a:br>
            <a:r>
              <a:rPr lang="en-US" sz="2000" err="1">
                <a:ea typeface="+mn-lt"/>
                <a:cs typeface="+mn-lt"/>
              </a:rPr>
              <a:t>Język</a:t>
            </a:r>
            <a:r>
              <a:rPr lang="en-US" sz="2000">
                <a:ea typeface="+mn-lt"/>
                <a:cs typeface="+mn-lt"/>
              </a:rPr>
              <a:t> :</a:t>
            </a:r>
            <a:r>
              <a:rPr lang="en-US" sz="2000" b="1">
                <a:ea typeface="+mn-lt"/>
                <a:cs typeface="+mn-lt"/>
              </a:rPr>
              <a:t> 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słoweński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Waluta:</a:t>
            </a:r>
            <a:r>
              <a:rPr lang="en-US" sz="2000" b="1">
                <a:ea typeface="+mn-lt"/>
                <a:cs typeface="+mn-lt"/>
              </a:rPr>
              <a:t> </a:t>
            </a:r>
            <a:r>
              <a:rPr lang="en-US" sz="2000">
                <a:ea typeface="+mn-lt"/>
                <a:cs typeface="+mn-lt"/>
              </a:rPr>
              <a:t>euro</a:t>
            </a:r>
            <a:br>
              <a:rPr lang="en-US" sz="2000">
                <a:ea typeface="+mn-lt"/>
                <a:cs typeface="+mn-lt"/>
              </a:rPr>
            </a:br>
            <a:r>
              <a:rPr lang="en-US" sz="2000" err="1">
                <a:ea typeface="+mn-lt"/>
                <a:cs typeface="+mn-lt"/>
              </a:rPr>
              <a:t>Ludność</a:t>
            </a:r>
            <a:r>
              <a:rPr lang="en-US" sz="2000">
                <a:ea typeface="+mn-lt"/>
                <a:cs typeface="+mn-lt"/>
              </a:rPr>
              <a:t> :</a:t>
            </a:r>
            <a:r>
              <a:rPr lang="en-US" sz="2000" b="1">
                <a:ea typeface="+mn-lt"/>
                <a:cs typeface="+mn-lt"/>
              </a:rPr>
              <a:t> </a:t>
            </a:r>
            <a:r>
              <a:rPr lang="en-US" sz="2000">
                <a:ea typeface="+mn-lt"/>
                <a:cs typeface="+mn-lt"/>
              </a:rPr>
              <a:t>2 097 195 (2020)</a:t>
            </a:r>
            <a:br>
              <a:rPr lang="en-US" sz="2000">
                <a:ea typeface="+mn-lt"/>
                <a:cs typeface="+mn-lt"/>
              </a:rPr>
            </a:br>
            <a:r>
              <a:rPr lang="en-US" sz="2000" err="1">
                <a:ea typeface="+mn-lt"/>
                <a:cs typeface="+mn-lt"/>
              </a:rPr>
              <a:t>Powierzchnia</a:t>
            </a:r>
            <a:r>
              <a:rPr lang="en-US" sz="2000">
                <a:ea typeface="+mn-lt"/>
                <a:cs typeface="+mn-lt"/>
              </a:rPr>
              <a:t> :</a:t>
            </a:r>
            <a:r>
              <a:rPr lang="en-US" sz="2000" b="1">
                <a:ea typeface="+mn-lt"/>
                <a:cs typeface="+mn-lt"/>
              </a:rPr>
              <a:t> </a:t>
            </a:r>
            <a:r>
              <a:rPr lang="en-US" sz="2000">
                <a:ea typeface="+mn-lt"/>
                <a:cs typeface="+mn-lt"/>
              </a:rPr>
              <a:t>20 273 km²</a:t>
            </a:r>
            <a:endParaRPr lang="en-US" sz="2000">
              <a:cs typeface="Calibri" panose="020F0502020204030204"/>
            </a:endParaRPr>
          </a:p>
          <a:p>
            <a:r>
              <a:rPr lang="en-US" sz="2000" err="1">
                <a:ea typeface="+mn-lt"/>
                <a:cs typeface="+mn-lt"/>
              </a:rPr>
              <a:t>Państwo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niepodległe</a:t>
            </a:r>
            <a:r>
              <a:rPr lang="en-US" sz="2000">
                <a:ea typeface="+mn-lt"/>
                <a:cs typeface="+mn-lt"/>
              </a:rPr>
              <a:t> od 25 </a:t>
            </a:r>
            <a:r>
              <a:rPr lang="en-US" sz="2000" err="1">
                <a:ea typeface="+mn-lt"/>
                <a:cs typeface="+mn-lt"/>
              </a:rPr>
              <a:t>czerwca</a:t>
            </a:r>
            <a:r>
              <a:rPr lang="en-US" sz="2000">
                <a:ea typeface="+mn-lt"/>
                <a:cs typeface="+mn-lt"/>
              </a:rPr>
              <a:t> 1991</a:t>
            </a:r>
          </a:p>
          <a:p>
            <a:r>
              <a:rPr lang="en-US" sz="2000" err="1">
                <a:ea typeface="+mn-lt"/>
                <a:cs typeface="+mn-lt"/>
              </a:rPr>
              <a:t>Gęstość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zaludnienia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wynosi</a:t>
            </a:r>
            <a:r>
              <a:rPr lang="en-US" sz="2000">
                <a:ea typeface="+mn-lt"/>
                <a:cs typeface="+mn-lt"/>
              </a:rPr>
              <a:t> 100 </a:t>
            </a:r>
            <a:r>
              <a:rPr lang="en-US" sz="2000" err="1">
                <a:ea typeface="+mn-lt"/>
                <a:cs typeface="+mn-lt"/>
              </a:rPr>
              <a:t>osób</a:t>
            </a:r>
            <a:r>
              <a:rPr lang="en-US" sz="2000">
                <a:ea typeface="+mn-lt"/>
                <a:cs typeface="+mn-lt"/>
              </a:rPr>
              <a:t>/km²</a:t>
            </a:r>
            <a:endParaRPr lang="en-US" sz="2000">
              <a:cs typeface="Calibri" panose="020F0502020204030204"/>
            </a:endParaRPr>
          </a:p>
          <a:p>
            <a:r>
              <a:rPr lang="en-US" sz="2000">
                <a:ea typeface="+mn-lt"/>
                <a:cs typeface="+mn-lt"/>
              </a:rPr>
              <a:t>Kraj ten jest 15 </a:t>
            </a:r>
            <a:r>
              <a:rPr lang="en-US" sz="2000" err="1">
                <a:ea typeface="+mn-lt"/>
                <a:cs typeface="+mn-lt"/>
              </a:rPr>
              <a:t>razy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mniejszy</a:t>
            </a:r>
            <a:r>
              <a:rPr lang="en-US" sz="2000">
                <a:ea typeface="+mn-lt"/>
                <a:cs typeface="+mn-lt"/>
              </a:rPr>
              <a:t> od Polski</a:t>
            </a:r>
            <a:endParaRPr lang="en-US" sz="2000">
              <a:cs typeface="Calibri" panose="020F0502020204030204"/>
            </a:endParaRPr>
          </a:p>
          <a:p>
            <a:r>
              <a:rPr lang="en-US" sz="2000">
                <a:ea typeface="+mn-lt"/>
                <a:cs typeface="+mn-lt"/>
              </a:rPr>
              <a:t>W </a:t>
            </a:r>
            <a:r>
              <a:rPr lang="en-US" sz="2000" err="1">
                <a:ea typeface="+mn-lt"/>
                <a:cs typeface="+mn-lt"/>
              </a:rPr>
              <a:t>Słowenii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rośnie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najstarsza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winorośl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świecie</a:t>
            </a:r>
            <a:r>
              <a:rPr lang="en-US" sz="200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mająca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ponad</a:t>
            </a:r>
            <a:r>
              <a:rPr lang="en-US" sz="2000">
                <a:ea typeface="+mn-lt"/>
                <a:cs typeface="+mn-lt"/>
              </a:rPr>
              <a:t> 400 </a:t>
            </a:r>
            <a:r>
              <a:rPr lang="en-US" sz="2000" err="1">
                <a:ea typeface="+mn-lt"/>
                <a:cs typeface="+mn-lt"/>
              </a:rPr>
              <a:t>lat</a:t>
            </a:r>
            <a:endParaRPr lang="en-US" sz="2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Na </a:t>
            </a:r>
            <a:r>
              <a:rPr lang="en-US" sz="2000" err="1">
                <a:ea typeface="+mn-lt"/>
                <a:cs typeface="+mn-lt"/>
              </a:rPr>
              <a:t>obszarach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miejskich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żyje</a:t>
            </a:r>
            <a:r>
              <a:rPr lang="en-US" sz="2000">
                <a:ea typeface="+mn-lt"/>
                <a:cs typeface="+mn-lt"/>
              </a:rPr>
              <a:t> 51% </a:t>
            </a:r>
            <a:r>
              <a:rPr lang="en-US" sz="2000" err="1">
                <a:ea typeface="+mn-lt"/>
                <a:cs typeface="+mn-lt"/>
              </a:rPr>
              <a:t>populacji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kraju</a:t>
            </a:r>
            <a:endParaRPr lang="en-US" sz="2000" err="1">
              <a:cs typeface="Calibri" panose="020F0502020204030204"/>
            </a:endParaRPr>
          </a:p>
          <a:p>
            <a:r>
              <a:rPr lang="en-US" sz="2000">
                <a:ea typeface="+mn-lt"/>
                <a:cs typeface="+mn-lt"/>
              </a:rPr>
              <a:t>12745 km2 </a:t>
            </a:r>
            <a:r>
              <a:rPr lang="en-US" sz="2000" err="1">
                <a:ea typeface="+mn-lt"/>
                <a:cs typeface="+mn-lt"/>
              </a:rPr>
              <a:t>powierzchni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kraju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porastają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lasy</a:t>
            </a:r>
            <a:r>
              <a:rPr lang="en-US" sz="2000">
                <a:ea typeface="+mn-lt"/>
                <a:cs typeface="+mn-lt"/>
              </a:rPr>
              <a:t> (63,2%)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endParaRPr lang="en-US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5329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AFFC2F93-F935-4F3F-B9F6-BC695C144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20" b="11720"/>
          <a:stretch/>
        </p:blipFill>
        <p:spPr>
          <a:xfrm>
            <a:off x="1666875" y="555625"/>
            <a:ext cx="2836863" cy="1630363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8EFC193F-E213-4A37-97CB-8049C93EF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4" r="13764"/>
          <a:stretch/>
        </p:blipFill>
        <p:spPr>
          <a:xfrm>
            <a:off x="1666875" y="2246313"/>
            <a:ext cx="2836863" cy="2938463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9" name="Obraz 9">
            <a:extLst>
              <a:ext uri="{FF2B5EF4-FFF2-40B4-BE49-F238E27FC236}">
                <a16:creationId xmlns:a16="http://schemas.microsoft.com/office/drawing/2014/main" id="{966F3F5A-9B3A-4EAF-8A98-4A0074A4DE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46" r="20846"/>
          <a:stretch/>
        </p:blipFill>
        <p:spPr>
          <a:xfrm>
            <a:off x="4565650" y="603250"/>
            <a:ext cx="3595688" cy="4629150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173A772-EFB7-4B1E-9EBE-E1AA15B8F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err="1"/>
              <a:t>Smaki</a:t>
            </a:r>
            <a:r>
              <a:rPr lang="en-US" sz="5200" b="1" kern="1200">
                <a:latin typeface="+mj-lt"/>
                <a:ea typeface="+mj-ea"/>
                <a:cs typeface="+mj-cs"/>
              </a:rPr>
              <a:t> </a:t>
            </a:r>
            <a:r>
              <a:rPr lang="en-US" sz="5200" b="1" kern="1200" err="1">
                <a:latin typeface="+mj-lt"/>
                <a:ea typeface="+mj-ea"/>
                <a:cs typeface="+mj-cs"/>
              </a:rPr>
              <a:t>Słowenii</a:t>
            </a:r>
            <a:endParaRPr lang="en-US" sz="5200" b="1" kern="1200" err="1">
              <a:latin typeface="+mj-lt"/>
              <a:cs typeface="Calibri Light"/>
            </a:endParaRPr>
          </a:p>
        </p:txBody>
      </p:sp>
      <p:pic>
        <p:nvPicPr>
          <p:cNvPr id="4" name="Obraz 4" descr="Obraz zawierający warzywo, papryka, papryka ostra, warzywa&#10;&#10;Opis wygenerowany automatycznie">
            <a:extLst>
              <a:ext uri="{FF2B5EF4-FFF2-40B4-BE49-F238E27FC236}">
                <a16:creationId xmlns:a16="http://schemas.microsoft.com/office/drawing/2014/main" id="{E734E0E3-2583-491D-AE4F-DA69F775F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029" r="22973" b="3"/>
          <a:stretch/>
        </p:blipFill>
        <p:spPr>
          <a:xfrm>
            <a:off x="8221663" y="555625"/>
            <a:ext cx="2301875" cy="2301875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4353ACD8-EB49-46B7-A108-10084A0F79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324" b="13324"/>
          <a:stretch/>
        </p:blipFill>
        <p:spPr>
          <a:xfrm>
            <a:off x="8221663" y="2917825"/>
            <a:ext cx="2301875" cy="2266950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0739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57A4C-A744-271F-2BDF-873FF498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 b="1" kern="1200" dirty="0" err="1">
                <a:latin typeface="+mj-lt"/>
                <a:ea typeface="+mj-ea"/>
                <a:cs typeface="+mj-cs"/>
              </a:rPr>
              <a:t>Rekrutacja</a:t>
            </a:r>
            <a:r>
              <a:rPr lang="en-US" sz="5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000" b="1" kern="1200" dirty="0" err="1">
                <a:latin typeface="+mj-lt"/>
                <a:ea typeface="+mj-ea"/>
                <a:cs typeface="+mj-cs"/>
              </a:rPr>
              <a:t>uczestników</a:t>
            </a:r>
            <a:r>
              <a:rPr lang="en-US" sz="5000" b="1" kern="1200" dirty="0">
                <a:latin typeface="+mj-lt"/>
                <a:ea typeface="+mj-ea"/>
                <a:cs typeface="+mj-cs"/>
              </a:rPr>
              <a:t> do </a:t>
            </a:r>
            <a:r>
              <a:rPr lang="en-US" sz="5000" b="1" kern="1200" dirty="0" err="1">
                <a:latin typeface="+mj-lt"/>
                <a:ea typeface="+mj-ea"/>
                <a:cs typeface="+mj-cs"/>
              </a:rPr>
              <a:t>projektu</a:t>
            </a:r>
            <a:br>
              <a:rPr lang="en-US" sz="5000" b="1" kern="1200" dirty="0"/>
            </a:br>
            <a:br>
              <a:rPr lang="en-US" sz="5000" b="1" kern="1200" dirty="0"/>
            </a:br>
            <a:r>
              <a:rPr lang="en-US" sz="5000" b="1" kern="1200" dirty="0">
                <a:latin typeface="+mj-lt"/>
                <a:ea typeface="+mj-ea"/>
                <a:cs typeface="+mj-cs"/>
              </a:rPr>
              <a:t>28.09.2021</a:t>
            </a:r>
            <a:r>
              <a:rPr lang="en-US" sz="5000" b="1" dirty="0"/>
              <a:t> </a:t>
            </a:r>
            <a:r>
              <a:rPr lang="en-US" sz="5000" b="1" kern="1200" dirty="0">
                <a:latin typeface="+mj-lt"/>
                <a:ea typeface="+mj-ea"/>
                <a:cs typeface="+mj-cs"/>
              </a:rPr>
              <a:t> - 25.10.2021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378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B2DB01-DBCC-A2E0-9FF3-D80D270F0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Ewaluacja</a:t>
            </a:r>
          </a:p>
        </p:txBody>
      </p:sp>
      <p:sp>
        <p:nvSpPr>
          <p:cNvPr id="61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595407A9-EA02-E1FB-3BAD-871B072F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788" y="3067050"/>
            <a:ext cx="7189375" cy="30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72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0225CEC-6C03-E4D3-FE55-92104089F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4" r="8071" b="-2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34665-CF20-A36D-E803-6AA2D2EEB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Upowszechnianie rezultatów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29F461D-964A-AE21-8F81-FB9EE77CB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7" r="1" b="22270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2F8AD-A06E-6224-D431-DAF269083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4992" y="4151376"/>
            <a:ext cx="3319272" cy="1920240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 err="1"/>
              <a:t>Posty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stronie</a:t>
            </a:r>
            <a:r>
              <a:rPr lang="en-US" sz="1100" dirty="0"/>
              <a:t> I fb </a:t>
            </a:r>
            <a:r>
              <a:rPr lang="en-US" sz="1100" dirty="0" err="1"/>
              <a:t>szkoły</a:t>
            </a:r>
            <a:endParaRPr lang="en-US" sz="1100" dirty="0" err="1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/>
              <a:t>SP 1 w </a:t>
            </a:r>
            <a:r>
              <a:rPr lang="en-US" sz="1100" dirty="0" err="1"/>
              <a:t>Chojnicach</a:t>
            </a:r>
            <a:endParaRPr lang="en-US" sz="1100" dirty="0" err="1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/>
              <a:t>SP Piano w </a:t>
            </a:r>
            <a:r>
              <a:rPr lang="en-US" sz="1100" dirty="0" err="1"/>
              <a:t>Człuchowie</a:t>
            </a:r>
            <a:endParaRPr lang="en-US" sz="1100" dirty="0" err="1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 err="1"/>
              <a:t>Dni</a:t>
            </a:r>
            <a:r>
              <a:rPr lang="en-US" sz="1100" dirty="0"/>
              <a:t> </a:t>
            </a:r>
            <a:r>
              <a:rPr lang="en-US" sz="1100" dirty="0" err="1"/>
              <a:t>Otwarte</a:t>
            </a:r>
            <a:r>
              <a:rPr lang="en-US" sz="1100" dirty="0"/>
              <a:t> w </a:t>
            </a:r>
            <a:r>
              <a:rPr lang="en-US" sz="1100" dirty="0" err="1"/>
              <a:t>szkole</a:t>
            </a:r>
            <a:endParaRPr lang="en-US" sz="1100" dirty="0" err="1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 err="1"/>
              <a:t>Powiatowy</a:t>
            </a:r>
            <a:r>
              <a:rPr lang="en-US" sz="1100" dirty="0"/>
              <a:t> </a:t>
            </a:r>
            <a:r>
              <a:rPr lang="en-US" sz="1100" dirty="0" err="1"/>
              <a:t>Dzień</a:t>
            </a:r>
            <a:r>
              <a:rPr lang="en-US" sz="1100" dirty="0"/>
              <a:t> </a:t>
            </a:r>
            <a:r>
              <a:rPr lang="en-US" sz="1100" dirty="0" err="1"/>
              <a:t>Otwarty</a:t>
            </a:r>
            <a:endParaRPr lang="en-US" sz="1100" dirty="0" err="1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 err="1"/>
              <a:t>Dzień</a:t>
            </a:r>
            <a:r>
              <a:rPr lang="en-US" sz="1100" dirty="0"/>
              <a:t> </a:t>
            </a:r>
            <a:r>
              <a:rPr lang="en-US" sz="1100" dirty="0" err="1"/>
              <a:t>Ziemi</a:t>
            </a:r>
            <a:endParaRPr lang="en-US" sz="1100" dirty="0" err="1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 err="1"/>
              <a:t>Artykuł</a:t>
            </a:r>
            <a:r>
              <a:rPr lang="en-US" sz="1100" dirty="0"/>
              <a:t> w </a:t>
            </a:r>
            <a:r>
              <a:rPr lang="en-US" sz="1100" dirty="0" err="1"/>
              <a:t>prasie</a:t>
            </a:r>
            <a:r>
              <a:rPr lang="en-US" sz="1100" dirty="0"/>
              <a:t> </a:t>
            </a:r>
            <a:r>
              <a:rPr lang="en-US" sz="1100" dirty="0" err="1"/>
              <a:t>lokalnej</a:t>
            </a:r>
            <a:endParaRPr lang="en-US" sz="1100" dirty="0" err="1"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 err="1">
                <a:ea typeface="Calibri"/>
                <a:cs typeface="Calibri"/>
              </a:rPr>
              <a:t>Posty</a:t>
            </a:r>
            <a:r>
              <a:rPr lang="en-US" sz="1100" dirty="0">
                <a:ea typeface="Calibri"/>
                <a:cs typeface="Calibri"/>
              </a:rPr>
              <a:t> w </a:t>
            </a:r>
            <a:r>
              <a:rPr lang="en-US" sz="1100" dirty="0" err="1">
                <a:ea typeface="Calibri"/>
                <a:cs typeface="Calibri"/>
              </a:rPr>
              <a:t>lokalnych</a:t>
            </a:r>
            <a:r>
              <a:rPr lang="en-US" sz="1100" dirty="0">
                <a:ea typeface="Calibri"/>
                <a:cs typeface="Calibri"/>
              </a:rPr>
              <a:t> </a:t>
            </a:r>
            <a:r>
              <a:rPr lang="en-US" sz="1100" dirty="0" err="1">
                <a:ea typeface="Calibri"/>
                <a:cs typeface="Calibri"/>
              </a:rPr>
              <a:t>mediach</a:t>
            </a:r>
            <a:r>
              <a:rPr lang="en-US" sz="1100" dirty="0">
                <a:ea typeface="Calibri"/>
                <a:cs typeface="Calibri"/>
              </a:rPr>
              <a:t> </a:t>
            </a:r>
            <a:r>
              <a:rPr lang="en-US" sz="1100" dirty="0" err="1">
                <a:ea typeface="Calibri"/>
                <a:cs typeface="Calibri"/>
              </a:rPr>
              <a:t>społecznościowych</a:t>
            </a:r>
            <a:endParaRPr lang="en-US" sz="1100">
              <a:ea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56C1353-1C66-B8E8-754F-9C4B49FE6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" b="9329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635FABF-F258-A6DA-FEE2-F9D21D9B2D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981" r="1" b="1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50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6B44F8F-5258-0B8B-2FEC-215E7960D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79830"/>
            <a:ext cx="10905066" cy="44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85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E3F212-982E-5737-4705-3FCBC26D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Linki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061C6-C062-B480-DB87-AB74A3F92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457200"/>
            <a:r>
              <a:rPr lang="en-US" sz="1500" dirty="0">
                <a:ea typeface="+mn-lt"/>
                <a:cs typeface="+mn-lt"/>
                <a:hlinkClick r:id="rId2"/>
              </a:rPr>
              <a:t>https://losto.net/post?k8asd6avx87c69zxcv=1297</a:t>
            </a:r>
            <a:endParaRPr lang="en-US" sz="1500" dirty="0">
              <a:ea typeface="+mn-lt"/>
              <a:cs typeface="+mn-lt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3"/>
              </a:rPr>
              <a:t>https://docs.google.com/presentation/d/1GAZIvV0YwsgS17RlnngSfvou_RxAZGXvxNuzhLF7wvw/edit?usp=sharing</a:t>
            </a:r>
            <a:endParaRPr lang="en-US" sz="1500">
              <a:cs typeface="Calibri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3"/>
              </a:rPr>
              <a:t>https://losto.net/post?k8asd6avx87c69zxcv=1306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4"/>
              </a:rPr>
              <a:t>https://losto.net/post?k8asd6avx87c69zxcv=1321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5"/>
              </a:rPr>
              <a:t>https://losto.net/post?k8asd6avx87c69zxcv=1387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6"/>
              </a:rPr>
              <a:t>https://losto.net/post?k8asd6avx87c69zxcv=1389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7"/>
              </a:rPr>
              <a:t>https://losto.net/post?k8asd6avx87c69zxcv=1391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8"/>
              </a:rPr>
              <a:t>https://losto.net/post?k8asd6avx87c69zxcv=1394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9"/>
              </a:rPr>
              <a:t>https://www.tiktok.com/@spoleczniakwczluchowie/video/7074523833310399750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10"/>
              </a:rPr>
              <a:t>https://www.facebook.com/spoleczniakwczluchowie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11"/>
              </a:rPr>
              <a:t>https://www.facebook.com/spoleczniakwczluchowie/photos/pcb.4832341623542408/4832341186875785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12"/>
              </a:rPr>
              <a:t>https://losto.net/post?k8asd6avx87c69zxcv=1418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13"/>
              </a:rPr>
              <a:t>https://selfieplus.frse.org.pl/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14"/>
              </a:rPr>
              <a:t>https://twinspace.etwinning.net/134202/home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15"/>
              </a:rPr>
              <a:t>https://sway.office.com/0Am7UMHcbniMjbCA?ref=Link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16"/>
              </a:rPr>
              <a:t>https://losto.net/post?k8asd6avx87c69zxcv=1301</a:t>
            </a:r>
            <a:endParaRPr lang="en-US" sz="1500" dirty="0">
              <a:cs typeface="Calibri" panose="020F0502020204030204"/>
            </a:endParaRPr>
          </a:p>
          <a:p>
            <a:pPr marL="457200" indent="-457200"/>
            <a:r>
              <a:rPr lang="en-US" sz="1500" dirty="0">
                <a:ea typeface="+mn-lt"/>
                <a:cs typeface="+mn-lt"/>
                <a:hlinkClick r:id="rId17"/>
              </a:rPr>
              <a:t>https://m.facebook.com/story.php?story_fbid=5759564694060885&amp;id=223772814306795&amp;sfnsn=mo</a:t>
            </a:r>
            <a:endParaRPr lang="en-US" sz="1500" dirty="0">
              <a:ea typeface="Calibri" panose="020F0502020204030204"/>
              <a:cs typeface="Calibri" panose="020F0502020204030204"/>
            </a:endParaRPr>
          </a:p>
          <a:p>
            <a:pPr marL="457200" indent="-457200"/>
            <a:endParaRPr lang="en-US" sz="1500" dirty="0">
              <a:ea typeface="Calibri" panose="020F0502020204030204"/>
              <a:cs typeface="Calibri" panose="020F0502020204030204"/>
            </a:endParaRPr>
          </a:p>
          <a:p>
            <a:pPr marL="457200" indent="-457200"/>
            <a:endParaRPr lang="en-US" sz="15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15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15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1500">
              <a:ea typeface="Calibri" panose="020F0502020204030204"/>
              <a:cs typeface="Calibri" panose="020F0502020204030204"/>
            </a:endParaRPr>
          </a:p>
          <a:p>
            <a:endParaRPr lang="en-US" sz="15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6874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5" descr="Ręka trzymająca kwiat">
            <a:extLst>
              <a:ext uri="{FF2B5EF4-FFF2-40B4-BE49-F238E27FC236}">
                <a16:creationId xmlns:a16="http://schemas.microsoft.com/office/drawing/2014/main" id="{166CCE1D-CC2B-08E4-8257-342B40ECA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0" r="23418" b="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488D53-9B4E-5067-247C-95F656D61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54723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700" b="1" kern="1200" dirty="0" err="1">
                <a:latin typeface="+mj-lt"/>
                <a:ea typeface="+mj-ea"/>
                <a:cs typeface="+mj-cs"/>
              </a:rPr>
              <a:t>Dziękujemy</a:t>
            </a:r>
            <a:r>
              <a:rPr lang="en-US" sz="3700" b="1" dirty="0"/>
              <a:t>,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Słowenio</a:t>
            </a:r>
            <a:r>
              <a:rPr lang="en-US" sz="3700" b="1" dirty="0"/>
              <a:t>! </a:t>
            </a:r>
            <a:br>
              <a:rPr lang="en-US" sz="3700" b="1" kern="1200" dirty="0"/>
            </a:br>
            <a:r>
              <a:rPr lang="en-US" sz="3700" b="1" kern="1200" dirty="0">
                <a:latin typeface="+mj-lt"/>
                <a:ea typeface="+mj-ea"/>
                <a:cs typeface="+mj-cs"/>
              </a:rPr>
              <a:t>Hvala</a:t>
            </a:r>
            <a:r>
              <a:rPr lang="en-US" sz="3700" b="1" dirty="0"/>
              <a:t>,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Slovenija</a:t>
            </a:r>
            <a:r>
              <a:rPr lang="en-US" sz="3700" b="1" dirty="0"/>
              <a:t>!</a:t>
            </a:r>
            <a:br>
              <a:rPr lang="en-US" sz="3700" b="1" kern="1200" dirty="0"/>
            </a:br>
            <a:r>
              <a:rPr lang="en-US" sz="3700" b="1" kern="1200" dirty="0">
                <a:latin typeface="+mj-lt"/>
                <a:ea typeface="+mj-ea"/>
                <a:cs typeface="+mj-cs"/>
              </a:rPr>
              <a:t>Thank you, Slovenia</a:t>
            </a:r>
            <a:r>
              <a:rPr lang="en-US" sz="3700" b="1" dirty="0"/>
              <a:t>!</a:t>
            </a:r>
            <a:br>
              <a:rPr lang="en-US" sz="3700" b="1" kern="1200" dirty="0"/>
            </a:br>
            <a:r>
              <a:rPr lang="en-US" sz="3700" b="1" kern="1200" dirty="0">
                <a:latin typeface="+mj-lt"/>
                <a:ea typeface="+mj-ea"/>
                <a:cs typeface="+mj-cs"/>
              </a:rPr>
              <a:t>Danke,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Slowenien</a:t>
            </a:r>
            <a:r>
              <a:rPr lang="en-US" sz="3700" b="1" dirty="0"/>
              <a:t>!</a:t>
            </a:r>
            <a:endParaRPr lang="en-US" sz="3700" b="1" kern="1200" dirty="0">
              <a:latin typeface="+mj-lt"/>
              <a:cs typeface="Calibri Light"/>
            </a:endParaRP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154AEE22-E163-2E29-1FDA-A63F4C4E4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l"/>
            <a:r>
              <a:rPr lang="pl-PL" sz="1400" dirty="0">
                <a:cs typeface="Calibri"/>
              </a:rPr>
              <a:t>Uczniowie i Nauczyciele z człuchowskiego </a:t>
            </a:r>
            <a:r>
              <a:rPr lang="pl-PL" sz="1400" err="1">
                <a:cs typeface="Calibri"/>
              </a:rPr>
              <a:t>Społeczniaka</a:t>
            </a:r>
            <a:endParaRPr lang="pl-PL" sz="1400">
              <a:cs typeface="Calibri"/>
            </a:endParaRPr>
          </a:p>
          <a:p>
            <a:pPr algn="l"/>
            <a:r>
              <a:rPr lang="pl-PL" sz="1400" dirty="0">
                <a:cs typeface="Calibri"/>
              </a:rPr>
              <a:t>Uczniowie i Nauczyciele z </a:t>
            </a:r>
            <a:r>
              <a:rPr lang="pl-PL" sz="1400" err="1">
                <a:cs typeface="Calibri"/>
              </a:rPr>
              <a:t>Osnovna</a:t>
            </a:r>
            <a:r>
              <a:rPr lang="pl-PL" sz="1400" dirty="0">
                <a:cs typeface="Calibri"/>
              </a:rPr>
              <a:t> sola</a:t>
            </a:r>
            <a:r>
              <a:rPr lang="pl-PL" sz="1400" dirty="0">
                <a:ea typeface="+mn-lt"/>
                <a:cs typeface="+mn-lt"/>
              </a:rPr>
              <a:t> w </a:t>
            </a:r>
            <a:r>
              <a:rPr lang="pl-PL" sz="1400" err="1">
                <a:ea typeface="+mn-lt"/>
                <a:cs typeface="+mn-lt"/>
              </a:rPr>
              <a:t>Apače</a:t>
            </a:r>
            <a:br>
              <a:rPr lang="pl-PL" sz="1000" dirty="0">
                <a:cs typeface="Calibri"/>
              </a:rPr>
            </a:br>
            <a:endParaRPr lang="pl-PL" sz="1000">
              <a:cs typeface="Calibri"/>
            </a:endParaRPr>
          </a:p>
          <a:p>
            <a:pPr algn="l"/>
            <a:br>
              <a:rPr lang="pl-PL" sz="1000" dirty="0">
                <a:cs typeface="Calibri"/>
              </a:rPr>
            </a:br>
            <a:br>
              <a:rPr lang="pl-PL" sz="1000" dirty="0">
                <a:cs typeface="Calibri"/>
              </a:rPr>
            </a:br>
            <a:endParaRPr lang="pl-PL" sz="1000">
              <a:cs typeface="Calibri"/>
            </a:endParaRPr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395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128531D-FE7F-2637-824F-BDE55CFB8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1" b="221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92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1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9225C5C-52AC-402C-1F6F-A0754389B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02" r="2" b="2423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D13F499-3285-0BAC-AAD1-7526A4BB1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53" r="-1" b="13573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D8012FE-6CF3-6525-2636-DFB44B4468E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4"/>
          <a:srcRect t="26432" r="-1" b="23998"/>
          <a:stretch/>
        </p:blipFill>
        <p:spPr>
          <a:xfrm>
            <a:off x="-76199" y="43035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B95EF2-7102-9CA9-FDCB-43440F2A39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0EB6D-49EF-88EE-D58D-9A62892EC517}"/>
              </a:ext>
            </a:extLst>
          </p:cNvPr>
          <p:cNvSpPr txBox="1"/>
          <p:nvPr/>
        </p:nvSpPr>
        <p:spPr>
          <a:xfrm>
            <a:off x="6290056" y="4648200"/>
            <a:ext cx="4922338" cy="15585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/>
              <a:t>Przygotowanie</a:t>
            </a:r>
            <a:r>
              <a:rPr lang="en-US" sz="3200" b="1" dirty="0"/>
              <a:t> </a:t>
            </a:r>
            <a:r>
              <a:rPr lang="en-US" sz="3200" b="1" dirty="0" err="1"/>
              <a:t>uczestników</a:t>
            </a:r>
            <a:r>
              <a:rPr lang="en-US" sz="3200" b="1" dirty="0"/>
              <a:t> do </a:t>
            </a:r>
            <a:r>
              <a:rPr lang="en-US" sz="3200" b="1" dirty="0" err="1"/>
              <a:t>mobilności</a:t>
            </a:r>
            <a:r>
              <a:rPr lang="en-US" sz="3200" b="1" dirty="0"/>
              <a:t> </a:t>
            </a:r>
            <a:endParaRPr lang="en-US" sz="3200"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15.11.2021 - 04.03.2022</a:t>
            </a:r>
            <a:endParaRPr lang="en-US" sz="3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317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65F172-D9C2-FCD9-1B65-170F36CA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Mobilność w Słowenii</a:t>
            </a:r>
            <a:br>
              <a:rPr lang="en-US" sz="5400" b="1"/>
            </a:br>
            <a:r>
              <a:rPr lang="en-US" sz="5400" b="1"/>
              <a:t>07.03.2022 - 11.03.2022</a:t>
            </a:r>
          </a:p>
        </p:txBody>
      </p:sp>
      <p:pic>
        <p:nvPicPr>
          <p:cNvPr id="4" name="Obraz 4" descr="Obraz zawierający tekst, ściana, zielony&#10;&#10;Opis wygenerowany automatycznie">
            <a:extLst>
              <a:ext uri="{FF2B5EF4-FFF2-40B4-BE49-F238E27FC236}">
                <a16:creationId xmlns:a16="http://schemas.microsoft.com/office/drawing/2014/main" id="{F66DA1EF-0E62-DC8F-3EF6-45596A253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77" r="192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8690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A21A4AC-5300-4176-B2FB-67830A380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1ADE5C-41CE-858B-FBCB-BCAC9635F485}"/>
              </a:ext>
            </a:extLst>
          </p:cNvPr>
          <p:cNvSpPr txBox="1"/>
          <p:nvPr/>
        </p:nvSpPr>
        <p:spPr>
          <a:xfrm>
            <a:off x="640080" y="304800"/>
            <a:ext cx="10908792" cy="144233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dirty="0" err="1">
                <a:latin typeface="+mj-lt"/>
                <a:ea typeface="+mj-ea"/>
                <a:cs typeface="+mj-cs"/>
              </a:rPr>
              <a:t>Zakwaterowanie</a:t>
            </a:r>
            <a:r>
              <a:rPr lang="en-US" sz="4600" b="1" dirty="0">
                <a:latin typeface="+mj-lt"/>
                <a:ea typeface="+mj-ea"/>
                <a:cs typeface="+mj-cs"/>
              </a:rPr>
              <a:t> w</a:t>
            </a:r>
            <a:r>
              <a:rPr lang="en-US" sz="4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hostelu</a:t>
            </a:r>
            <a:r>
              <a:rPr lang="en-US" sz="4600" b="1" dirty="0">
                <a:latin typeface="+mj-lt"/>
                <a:ea typeface="+mj-ea"/>
                <a:cs typeface="+mj-cs"/>
              </a:rPr>
              <a:t> w 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Radenci</a:t>
            </a:r>
            <a:endParaRPr lang="en-US" sz="4600" b="1" kern="1200">
              <a:latin typeface="+mj-lt"/>
              <a:ea typeface="+mj-ea"/>
              <a:cs typeface="Calibri Ligh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dirty="0">
                <a:latin typeface="+mj-lt"/>
                <a:ea typeface="+mj-ea"/>
                <a:cs typeface="+mj-cs"/>
              </a:rPr>
              <a:t>Nauka w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szkole</a:t>
            </a:r>
            <a:r>
              <a:rPr lang="en-US" sz="4600" b="1" dirty="0">
                <a:latin typeface="+mj-lt"/>
                <a:ea typeface="+mj-ea"/>
                <a:cs typeface="+mj-cs"/>
              </a:rPr>
              <a:t> w </a:t>
            </a:r>
            <a:r>
              <a:rPr lang="en-US" sz="4600" b="1" dirty="0" err="1">
                <a:latin typeface="+mj-lt"/>
                <a:ea typeface="+mj-ea"/>
                <a:cs typeface="+mj-cs"/>
              </a:rPr>
              <a:t>Apače</a:t>
            </a:r>
            <a:endParaRPr lang="en-US" sz="4600" b="1" kern="1200" dirty="0" err="1">
              <a:latin typeface="+mj-lt"/>
              <a:ea typeface="+mj-ea"/>
              <a:cs typeface="Calibri Light"/>
            </a:endParaRP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A09F8C8-3B6F-414C-866C-80565B61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24D1E5-6513-A1ED-283E-0B80CF069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05"/>
          <a:stretch/>
        </p:blipFill>
        <p:spPr>
          <a:xfrm>
            <a:off x="2952770" y="2427014"/>
            <a:ext cx="6181981" cy="4192863"/>
          </a:xfrm>
          <a:custGeom>
            <a:avLst/>
            <a:gdLst/>
            <a:ahLst/>
            <a:cxnLst/>
            <a:rect l="l" t="t" r="r" b="b"/>
            <a:pathLst>
              <a:path w="6005375" h="4192863">
                <a:moveTo>
                  <a:pt x="5424937" y="874"/>
                </a:moveTo>
                <a:cubicBezTo>
                  <a:pt x="5470440" y="-1251"/>
                  <a:pt x="5516123" y="499"/>
                  <a:pt x="5561495" y="6147"/>
                </a:cubicBezTo>
                <a:cubicBezTo>
                  <a:pt x="5636334" y="13389"/>
                  <a:pt x="5711424" y="18471"/>
                  <a:pt x="5786261" y="26095"/>
                </a:cubicBezTo>
                <a:cubicBezTo>
                  <a:pt x="5819550" y="29525"/>
                  <a:pt x="5853222" y="16820"/>
                  <a:pt x="5886002" y="28509"/>
                </a:cubicBezTo>
                <a:cubicBezTo>
                  <a:pt x="5922214" y="41469"/>
                  <a:pt x="5958870" y="47282"/>
                  <a:pt x="5995622" y="48044"/>
                </a:cubicBezTo>
                <a:lnTo>
                  <a:pt x="5998366" y="47926"/>
                </a:lnTo>
                <a:lnTo>
                  <a:pt x="5995171" y="398504"/>
                </a:lnTo>
                <a:cubicBezTo>
                  <a:pt x="5993433" y="528663"/>
                  <a:pt x="5993035" y="658806"/>
                  <a:pt x="5999656" y="788917"/>
                </a:cubicBezTo>
                <a:cubicBezTo>
                  <a:pt x="6009855" y="990282"/>
                  <a:pt x="6003364" y="1191519"/>
                  <a:pt x="5999656" y="1392757"/>
                </a:cubicBezTo>
                <a:cubicBezTo>
                  <a:pt x="5992506" y="1778706"/>
                  <a:pt x="6003364" y="2164146"/>
                  <a:pt x="5998730" y="2549586"/>
                </a:cubicBezTo>
                <a:cubicBezTo>
                  <a:pt x="5996744" y="2720440"/>
                  <a:pt x="5998994" y="2891040"/>
                  <a:pt x="6003364" y="3061895"/>
                </a:cubicBezTo>
                <a:cubicBezTo>
                  <a:pt x="6009720" y="3305846"/>
                  <a:pt x="5999922" y="3549924"/>
                  <a:pt x="5989196" y="3793749"/>
                </a:cubicBezTo>
                <a:cubicBezTo>
                  <a:pt x="5985594" y="3860794"/>
                  <a:pt x="5984646" y="3927918"/>
                  <a:pt x="5986348" y="3994981"/>
                </a:cubicBezTo>
                <a:lnTo>
                  <a:pt x="5999199" y="4192863"/>
                </a:lnTo>
                <a:lnTo>
                  <a:pt x="0" y="4192863"/>
                </a:lnTo>
                <a:lnTo>
                  <a:pt x="0" y="26225"/>
                </a:lnTo>
                <a:lnTo>
                  <a:pt x="10965" y="23935"/>
                </a:lnTo>
                <a:cubicBezTo>
                  <a:pt x="27502" y="19081"/>
                  <a:pt x="44569" y="16260"/>
                  <a:pt x="61788" y="15549"/>
                </a:cubicBezTo>
                <a:cubicBezTo>
                  <a:pt x="194437" y="-1096"/>
                  <a:pt x="327213" y="3351"/>
                  <a:pt x="460497" y="8815"/>
                </a:cubicBezTo>
                <a:cubicBezTo>
                  <a:pt x="692632" y="18217"/>
                  <a:pt x="925021" y="29144"/>
                  <a:pt x="1157537" y="25841"/>
                </a:cubicBezTo>
                <a:cubicBezTo>
                  <a:pt x="1393484" y="22410"/>
                  <a:pt x="1628922" y="29653"/>
                  <a:pt x="1864615" y="39182"/>
                </a:cubicBezTo>
                <a:cubicBezTo>
                  <a:pt x="1967913" y="43121"/>
                  <a:pt x="2071847" y="47059"/>
                  <a:pt x="2173493" y="17709"/>
                </a:cubicBezTo>
                <a:cubicBezTo>
                  <a:pt x="2196465" y="12334"/>
                  <a:pt x="2220416" y="12855"/>
                  <a:pt x="2243121" y="19234"/>
                </a:cubicBezTo>
                <a:cubicBezTo>
                  <a:pt x="2357219" y="45789"/>
                  <a:pt x="2471952" y="53666"/>
                  <a:pt x="2587321" y="27492"/>
                </a:cubicBezTo>
                <a:cubicBezTo>
                  <a:pt x="2719944" y="-1223"/>
                  <a:pt x="2856455" y="-7360"/>
                  <a:pt x="2991111" y="9323"/>
                </a:cubicBezTo>
                <a:cubicBezTo>
                  <a:pt x="3114231" y="23045"/>
                  <a:pt x="3237985" y="37911"/>
                  <a:pt x="3361358" y="26857"/>
                </a:cubicBezTo>
                <a:cubicBezTo>
                  <a:pt x="3556266" y="9323"/>
                  <a:pt x="3750918" y="24570"/>
                  <a:pt x="3945825" y="29271"/>
                </a:cubicBezTo>
                <a:cubicBezTo>
                  <a:pt x="4010625" y="30796"/>
                  <a:pt x="4075806" y="44137"/>
                  <a:pt x="4140224" y="32193"/>
                </a:cubicBezTo>
                <a:cubicBezTo>
                  <a:pt x="4241744" y="13389"/>
                  <a:pt x="4342120" y="20631"/>
                  <a:pt x="4443766" y="31177"/>
                </a:cubicBezTo>
                <a:cubicBezTo>
                  <a:pt x="4638419" y="51507"/>
                  <a:pt x="4832945" y="61290"/>
                  <a:pt x="5026708" y="23172"/>
                </a:cubicBezTo>
                <a:cubicBezTo>
                  <a:pt x="5086807" y="11229"/>
                  <a:pt x="5146524" y="4368"/>
                  <a:pt x="5207640" y="20377"/>
                </a:cubicBezTo>
                <a:cubicBezTo>
                  <a:pt x="5234626" y="26539"/>
                  <a:pt x="5262719" y="26019"/>
                  <a:pt x="5289465" y="18853"/>
                </a:cubicBezTo>
                <a:cubicBezTo>
                  <a:pt x="5334113" y="9000"/>
                  <a:pt x="5379435" y="2999"/>
                  <a:pt x="5424937" y="87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5259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8B0AF-7580-1EDE-A273-EF66ED429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  DZIEŃ 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2D182-ED04-7321-60AC-8685E73D1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Program</a:t>
            </a:r>
          </a:p>
          <a:p>
            <a:r>
              <a:rPr lang="en-US">
                <a:cs typeface="Calibri"/>
              </a:rPr>
              <a:t>8.00 - 9.00 - </a:t>
            </a:r>
            <a:r>
              <a:rPr lang="en-US" err="1">
                <a:cs typeface="Calibri"/>
              </a:rPr>
              <a:t>powitanie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zwiedzanie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szkoły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9.00 - 9.30 - </a:t>
            </a:r>
            <a:r>
              <a:rPr lang="en-US" err="1">
                <a:cs typeface="Calibri"/>
              </a:rPr>
              <a:t>śniadanie</a:t>
            </a:r>
            <a:r>
              <a:rPr lang="en-US">
                <a:cs typeface="Calibri"/>
              </a:rPr>
              <a:t> w </a:t>
            </a:r>
            <a:r>
              <a:rPr lang="en-US" err="1">
                <a:cs typeface="Calibri"/>
              </a:rPr>
              <a:t>szkole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10.00 - 12.00 - </a:t>
            </a:r>
            <a:r>
              <a:rPr lang="en-US" err="1">
                <a:cs typeface="Calibri"/>
              </a:rPr>
              <a:t>zajęcia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gry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integracyjne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12.00 - 12.30 - </a:t>
            </a:r>
            <a:r>
              <a:rPr lang="en-US" err="1">
                <a:cs typeface="Calibri"/>
              </a:rPr>
              <a:t>obiad</a:t>
            </a:r>
          </a:p>
          <a:p>
            <a:r>
              <a:rPr lang="en-US">
                <a:cs typeface="Calibri"/>
              </a:rPr>
              <a:t>12.30 - 15.00 - </a:t>
            </a:r>
            <a:r>
              <a:rPr lang="en-US" err="1">
                <a:cs typeface="Calibri"/>
              </a:rPr>
              <a:t>przygotowania</a:t>
            </a:r>
            <a:r>
              <a:rPr lang="en-US">
                <a:cs typeface="Calibri"/>
              </a:rPr>
              <a:t> do </a:t>
            </a:r>
            <a:r>
              <a:rPr lang="en-US" err="1">
                <a:cs typeface="Calibri"/>
              </a:rPr>
              <a:t>akcji</a:t>
            </a:r>
            <a:r>
              <a:rPr lang="en-US">
                <a:cs typeface="Calibri"/>
              </a:rPr>
              <a:t> "</a:t>
            </a:r>
            <a:r>
              <a:rPr lang="en-US" err="1">
                <a:cs typeface="Calibri"/>
              </a:rPr>
              <a:t>Pokaż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śmiecia</a:t>
            </a:r>
            <a:r>
              <a:rPr lang="en-US">
                <a:cs typeface="Calibri"/>
              </a:rPr>
              <a:t>" </a:t>
            </a:r>
            <a:r>
              <a:rPr lang="en-US" err="1">
                <a:cs typeface="Calibri"/>
              </a:rPr>
              <a:t>oraz</a:t>
            </a:r>
            <a:r>
              <a:rPr lang="en-US">
                <a:cs typeface="Calibri"/>
              </a:rPr>
              <a:t> "</a:t>
            </a:r>
            <a:r>
              <a:rPr lang="en-US" err="1">
                <a:cs typeface="Calibri"/>
              </a:rPr>
              <a:t>Brawo</a:t>
            </a:r>
            <a:r>
              <a:rPr lang="en-US">
                <a:cs typeface="Calibri"/>
              </a:rPr>
              <a:t> Ty!" </a:t>
            </a:r>
          </a:p>
        </p:txBody>
      </p:sp>
    </p:spTree>
    <p:extLst>
      <p:ext uri="{BB962C8B-B14F-4D97-AF65-F5344CB8AC3E}">
        <p14:creationId xmlns:p14="http://schemas.microsoft.com/office/powerpoint/2010/main" val="1138973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wewnątrz, podłoże, stół&#10;&#10;Opis wygenerowany automatycznie">
            <a:extLst>
              <a:ext uri="{FF2B5EF4-FFF2-40B4-BE49-F238E27FC236}">
                <a16:creationId xmlns:a16="http://schemas.microsoft.com/office/drawing/2014/main" id="{9980126F-9757-CF14-8A75-903EC4B81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503" b="134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67D1AED-049B-37A2-082C-ECA026E4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pl-PL" sz="4900" b="1">
                <a:latin typeface="Calibri"/>
                <a:cs typeface="Calibri"/>
              </a:rPr>
              <a:t>W szkole w </a:t>
            </a:r>
            <a:r>
              <a:rPr lang="pl-PL" sz="4900" b="1" err="1">
                <a:latin typeface="Calibri"/>
                <a:cs typeface="Calibri"/>
              </a:rPr>
              <a:t>Apače</a:t>
            </a:r>
            <a:br>
              <a:rPr lang="pl-PL">
                <a:latin typeface="Calibri"/>
                <a:cs typeface="Calibri"/>
              </a:rPr>
            </a:br>
            <a:endParaRPr lang="pl-PL">
              <a:ea typeface="+mj-lt"/>
              <a:cs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4BAEF-EA8F-B149-4689-AEA19E1FC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endParaRPr lang="pl-PL" sz="2000">
              <a:cs typeface="Calibri"/>
            </a:endParaRPr>
          </a:p>
          <a:p>
            <a:pPr marL="0" indent="0">
              <a:buNone/>
            </a:pPr>
            <a:br>
              <a:rPr lang="en-US" sz="2000"/>
            </a:br>
            <a:endParaRPr lang="en-US" sz="2000"/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39CA5174-B763-06BC-04AA-75A616329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36" b="18436"/>
          <a:stretch/>
        </p:blipFill>
        <p:spPr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82718F0A-1ED2-D01C-AD2E-59BAC177E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79" r="12779"/>
          <a:stretch/>
        </p:blipFill>
        <p:spPr>
          <a:xfrm>
            <a:off x="5576081" y="2140470"/>
            <a:ext cx="3699667" cy="3730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894E4-F56C-7229-95F1-F978E17C815E}"/>
              </a:ext>
            </a:extLst>
          </p:cNvPr>
          <p:cNvSpPr txBox="1"/>
          <p:nvPr/>
        </p:nvSpPr>
        <p:spPr>
          <a:xfrm>
            <a:off x="973931" y="261699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1135A87-CD26-4DDC-C849-653C88F277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9" r="1899"/>
          <a:stretch/>
        </p:blipFill>
        <p:spPr>
          <a:xfrm>
            <a:off x="7656742" y="-3"/>
            <a:ext cx="4532252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4161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Okaż kulturę - chroń naturę!</vt:lpstr>
      <vt:lpstr>Rekrutacja uczestników do projektu  28.09.2021  - 25.10.2021</vt:lpstr>
      <vt:lpstr>PowerPoint Presentation</vt:lpstr>
      <vt:lpstr>    </vt:lpstr>
      <vt:lpstr>Mobilność w Słowenii 07.03.2022 - 11.03.2022</vt:lpstr>
      <vt:lpstr>PowerPoint Presentation</vt:lpstr>
      <vt:lpstr>  DZIEŃ 1</vt:lpstr>
      <vt:lpstr>W szkole w Apače </vt:lpstr>
      <vt:lpstr>W szkole w Apače </vt:lpstr>
      <vt:lpstr>Plakaty na akcje ekologiczne </vt:lpstr>
      <vt:lpstr> DZIEŃ 2</vt:lpstr>
      <vt:lpstr>Warsztaty ekologiczne w rezerwacie przyrody nad rzeką Murą</vt:lpstr>
      <vt:lpstr>Obserwacje lekcji w szkole</vt:lpstr>
      <vt:lpstr>Wystawa Expano</vt:lpstr>
      <vt:lpstr> DZIEŃ 3</vt:lpstr>
      <vt:lpstr>Akcja "Pokaż śmiecia" w centrum Lublany</vt:lpstr>
      <vt:lpstr>Uroki Lublany - stolicy Słowenii</vt:lpstr>
      <vt:lpstr>Akcja  "Brawo Ty!"</vt:lpstr>
      <vt:lpstr> DZIEŃ 4</vt:lpstr>
      <vt:lpstr>Warsztaty Słoweńskiego Teatru Improwizacji</vt:lpstr>
      <vt:lpstr> Maribor</vt:lpstr>
      <vt:lpstr>Akcja "Brawo Ty!"</vt:lpstr>
      <vt:lpstr>Uroki Mariboru</vt:lpstr>
      <vt:lpstr> DZIEŃ 5</vt:lpstr>
      <vt:lpstr>Flashmob  "Bądź człowiekiem  - daj żyć rybie!"</vt:lpstr>
      <vt:lpstr>Pożegnanie</vt:lpstr>
      <vt:lpstr>Ciekawostki o Słowenii</vt:lpstr>
      <vt:lpstr>Smaki Słowenii</vt:lpstr>
      <vt:lpstr>Ewaluacja</vt:lpstr>
      <vt:lpstr>Upowszechnianie rezultatów</vt:lpstr>
      <vt:lpstr>PowerPoint Presentation</vt:lpstr>
      <vt:lpstr>Linki</vt:lpstr>
      <vt:lpstr>Dziękujemy, Słowenio!  Hvala, Slovenija! Thank you, Slovenia! Danke, Slowenien!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411</cp:revision>
  <dcterms:created xsi:type="dcterms:W3CDTF">2022-03-19T16:04:54Z</dcterms:created>
  <dcterms:modified xsi:type="dcterms:W3CDTF">2022-11-22T10:13:12Z</dcterms:modified>
</cp:coreProperties>
</file>